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14"/>
  </p:notesMasterIdLst>
  <p:sldIdLst>
    <p:sldId id="276" r:id="rId2"/>
    <p:sldId id="257" r:id="rId3"/>
    <p:sldId id="278" r:id="rId4"/>
    <p:sldId id="268" r:id="rId5"/>
    <p:sldId id="260" r:id="rId6"/>
    <p:sldId id="274" r:id="rId7"/>
    <p:sldId id="270" r:id="rId8"/>
    <p:sldId id="259" r:id="rId9"/>
    <p:sldId id="271" r:id="rId10"/>
    <p:sldId id="272" r:id="rId11"/>
    <p:sldId id="273" r:id="rId12"/>
    <p:sldId id="27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1" autoAdjust="0"/>
    <p:restoredTop sz="76610" autoAdjust="0"/>
  </p:normalViewPr>
  <p:slideViewPr>
    <p:cSldViewPr snapToGrid="0">
      <p:cViewPr varScale="1">
        <p:scale>
          <a:sx n="52" d="100"/>
          <a:sy n="52" d="100"/>
        </p:scale>
        <p:origin x="12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DD5D6D-43A0-4FDA-A34B-3D7BC09D03FE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AAEC6-25BF-4149-AC21-10ED5547A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168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AAEC6-25BF-4149-AC21-10ED5547A07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099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633">
              <a:defRPr/>
            </a:pPr>
            <a:endParaRPr lang="en-US" baseline="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defTabSz="907633"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7633">
              <a:defRPr/>
            </a:pPr>
            <a:r>
              <a:rPr lang="en-US">
                <a:solidFill>
                  <a:prstClr val="black"/>
                </a:solidFill>
                <a:latin typeface="Calibri" panose="020F0502020204030204"/>
              </a:rPr>
              <a:t>Internal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7633">
              <a:defRPr/>
            </a:pPr>
            <a:fld id="{3244E33C-5E0A-4EB5-82AB-6E60B3D6A396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07633">
                <a:defRPr/>
              </a:pPr>
              <a:t>11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188525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AAEC6-25BF-4149-AC21-10ED5547A07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881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BB1C-6689-4566-BC6A-033D81CB76B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20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BB1C-6689-4566-BC6A-033D81CB76B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347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0" name="Google Shape;26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5824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AAEC6-25BF-4149-AC21-10ED5547A07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175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BB1C-6689-4566-BC6A-033D81CB76B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1336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BB1C-6689-4566-BC6A-033D81CB76B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916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4143D1-4CEE-4CDD-A267-F29D92A920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90974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BB1C-6689-4566-BC6A-033D81CB76B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993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50800" y="-19050"/>
            <a:ext cx="12242800" cy="6877050"/>
          </a:xfrm>
          <a:prstGeom prst="rect">
            <a:avLst/>
          </a:prstGeom>
          <a:blipFill dpi="0" rotWithShape="1">
            <a:blip r:embed="rId3">
              <a:alphaModFix amt="16000"/>
            </a:blip>
            <a:srcRect/>
            <a:stretch>
              <a:fillRect l="-13899" t="-10942" r="-32574" b="-2761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6894" name="Rectangle 6893"/>
          <p:cNvSpPr/>
          <p:nvPr/>
        </p:nvSpPr>
        <p:spPr>
          <a:xfrm>
            <a:off x="6841581" y="-19049"/>
            <a:ext cx="5350420" cy="6877050"/>
          </a:xfrm>
          <a:prstGeom prst="rect">
            <a:avLst/>
          </a:prstGeom>
          <a:blipFill dpi="0" rotWithShape="1">
            <a:blip r:embed="rId4">
              <a:alphaModFix amt="60000"/>
            </a:blip>
            <a:srcRect/>
            <a:stretch>
              <a:fillRect l="5" t="-12466" r="-68107" b="-1988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288760" y="4269791"/>
            <a:ext cx="11598440" cy="369332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88760" y="2642464"/>
            <a:ext cx="11598441" cy="157307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 descr="PEPFAR-Logo-Color-Tagline-Transparent-Whit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8759" y="248602"/>
            <a:ext cx="4248150" cy="115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7111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96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nalysis Ta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2235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-9992" y="2675305"/>
          <a:ext cx="2245194" cy="41910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51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0">
                <a:tc>
                  <a:txBody>
                    <a:bodyPr/>
                    <a:lstStyle/>
                    <a:p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marL="121920" marR="12192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Incremental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marL="121920" marR="12192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0"/>
            <a:ext cx="2235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-9992" y="2161081"/>
          <a:ext cx="2245194" cy="46538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51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0">
                <a:tc>
                  <a:txBody>
                    <a:bodyPr/>
                    <a:lstStyle/>
                    <a:p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Program Area by IM</a:t>
                      </a:r>
                    </a:p>
                  </a:txBody>
                  <a:tcPr marL="121920" marR="121920" anchor="ctr">
                    <a:lnT>
                      <a:noFill/>
                    </a:lnT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marL="121920" marR="12192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marL="121920" marR="121920"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" y="-2"/>
            <a:ext cx="12192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30020" y="203817"/>
            <a:ext cx="11690842" cy="4569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5512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 -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2235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-9992" y="2675305"/>
          <a:ext cx="2245194" cy="41910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51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0">
                <a:tc>
                  <a:txBody>
                    <a:bodyPr/>
                    <a:lstStyle/>
                    <a:p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marL="121920" marR="12192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Incremental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marL="121920" marR="12192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0"/>
            <a:ext cx="2235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-9992" y="2161081"/>
          <a:ext cx="2245194" cy="46538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51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0">
                <a:tc>
                  <a:txBody>
                    <a:bodyPr/>
                    <a:lstStyle/>
                    <a:p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Program Area by IM</a:t>
                      </a:r>
                    </a:p>
                  </a:txBody>
                  <a:tcPr marL="121920" marR="12192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marL="121920" marR="12192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marL="121920" marR="121920"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" y="-2"/>
            <a:ext cx="12192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30020" y="203817"/>
            <a:ext cx="11690842" cy="4569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5780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 - Increme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2235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-9992" y="2675305"/>
          <a:ext cx="2245194" cy="41910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51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0">
                <a:tc>
                  <a:txBody>
                    <a:bodyPr/>
                    <a:lstStyle/>
                    <a:p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marL="121920" marR="12192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Incremental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marL="121920" marR="12192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0"/>
            <a:ext cx="2235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-9992" y="2103931"/>
          <a:ext cx="2245194" cy="46538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51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0">
                <a:tc>
                  <a:txBody>
                    <a:bodyPr/>
                    <a:lstStyle/>
                    <a:p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Program Area by IM</a:t>
                      </a:r>
                    </a:p>
                  </a:txBody>
                  <a:tcPr marL="121920" marR="12192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marL="121920" marR="12192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marL="121920" marR="121920"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" y="-2"/>
            <a:ext cx="12192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30020" y="203817"/>
            <a:ext cx="11690842" cy="4569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8466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 - COD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2235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-9992" y="2675305"/>
          <a:ext cx="2245194" cy="41910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51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0">
                <a:tc>
                  <a:txBody>
                    <a:bodyPr/>
                    <a:lstStyle/>
                    <a:p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marL="121920" marR="12192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Incremental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marL="121920" marR="12192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0"/>
            <a:ext cx="2235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-9992" y="2161081"/>
          <a:ext cx="2245194" cy="46538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51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0">
                <a:tc>
                  <a:txBody>
                    <a:bodyPr/>
                    <a:lstStyle/>
                    <a:p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Program Area by IM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marL="121920" marR="12192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marL="121920" marR="12192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" y="-2"/>
            <a:ext cx="12192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30020" y="203817"/>
            <a:ext cx="11690842" cy="4569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535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 - Appro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2235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-9992" y="2675305"/>
          <a:ext cx="2245194" cy="41910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51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0">
                <a:tc>
                  <a:txBody>
                    <a:bodyPr/>
                    <a:lstStyle/>
                    <a:p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marL="121920" marR="12192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Incremental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marL="121920" marR="12192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0"/>
            <a:ext cx="2235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-9992" y="2161081"/>
          <a:ext cx="2245194" cy="46538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51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0">
                <a:tc>
                  <a:txBody>
                    <a:bodyPr/>
                    <a:lstStyle/>
                    <a:p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Program Area by IM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marL="121920" marR="12192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" y="-2"/>
            <a:ext cx="12192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30020" y="203817"/>
            <a:ext cx="11690842" cy="4569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85895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 - Targ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2235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-9992" y="2675305"/>
          <a:ext cx="2245194" cy="41910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51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0">
                <a:tc>
                  <a:txBody>
                    <a:bodyPr/>
                    <a:lstStyle/>
                    <a:p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marL="121920" marR="12192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Incremental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marL="121920" marR="12192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0"/>
            <a:ext cx="2235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-9992" y="2170606"/>
          <a:ext cx="2245194" cy="46538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51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0">
                <a:tc>
                  <a:txBody>
                    <a:bodyPr/>
                    <a:lstStyle/>
                    <a:p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Program Area by IM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" y="-2"/>
            <a:ext cx="12192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30020" y="203817"/>
            <a:ext cx="11690842" cy="4569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0364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 - Commod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2235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-9992" y="2675305"/>
          <a:ext cx="2245194" cy="41910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51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0">
                <a:tc>
                  <a:txBody>
                    <a:bodyPr/>
                    <a:lstStyle/>
                    <a:p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marL="121920" marR="12192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Incremental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marL="121920" marR="12192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0"/>
            <a:ext cx="2235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-9992" y="2170606"/>
          <a:ext cx="2245194" cy="46538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51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0">
                <a:tc>
                  <a:txBody>
                    <a:bodyPr/>
                    <a:lstStyle/>
                    <a:p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Program Area by IM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" y="-2"/>
            <a:ext cx="12192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30020" y="203817"/>
            <a:ext cx="11690842" cy="4569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2214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 Ta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2235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-9992" y="2675305"/>
          <a:ext cx="2245194" cy="41910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51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0">
                <a:tc>
                  <a:txBody>
                    <a:bodyPr/>
                    <a:lstStyle/>
                    <a:p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marL="121920" marR="12192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Incremental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marL="121920" marR="12192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0"/>
            <a:ext cx="2235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-9992" y="2132487"/>
          <a:ext cx="2245194" cy="46538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51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0">
                <a:tc>
                  <a:txBody>
                    <a:bodyPr/>
                    <a:lstStyle/>
                    <a:p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COP15-17 Matrix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Mech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List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Lists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Table 6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" y="-2"/>
            <a:ext cx="12192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30020" y="203817"/>
            <a:ext cx="11690842" cy="4569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07246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 - COP15-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2235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-9992" y="2675305"/>
          <a:ext cx="2245194" cy="41910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51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0">
                <a:tc>
                  <a:txBody>
                    <a:bodyPr/>
                    <a:lstStyle/>
                    <a:p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marL="121920" marR="12192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Incremental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marL="121920" marR="12192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0"/>
            <a:ext cx="2235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-9992" y="2102804"/>
          <a:ext cx="2245194" cy="46538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51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0">
                <a:tc>
                  <a:txBody>
                    <a:bodyPr/>
                    <a:lstStyle/>
                    <a:p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COP15-17 Matrix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Mech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List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Lists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Table 6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" y="-2"/>
            <a:ext cx="12192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30020" y="203817"/>
            <a:ext cx="11690842" cy="4569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19882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 - Mech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2235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-9992" y="2675305"/>
          <a:ext cx="2245194" cy="41910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51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0">
                <a:tc>
                  <a:txBody>
                    <a:bodyPr/>
                    <a:lstStyle/>
                    <a:p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marL="121920" marR="12192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Incremental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marL="121920" marR="12192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0"/>
            <a:ext cx="2235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-9992" y="2161062"/>
          <a:ext cx="2245194" cy="46538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51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0">
                <a:tc>
                  <a:txBody>
                    <a:bodyPr/>
                    <a:lstStyle/>
                    <a:p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COP15-17 Matrix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Mech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List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Lists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Table 6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" y="-2"/>
            <a:ext cx="12192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30020" y="203817"/>
            <a:ext cx="11690842" cy="4569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1527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Title 16"/>
          <p:cNvSpPr>
            <a:spLocks noGrp="1"/>
          </p:cNvSpPr>
          <p:nvPr>
            <p:ph type="title"/>
          </p:nvPr>
        </p:nvSpPr>
        <p:spPr>
          <a:xfrm>
            <a:off x="2623443" y="2657522"/>
            <a:ext cx="8144041" cy="157307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4494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96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 - Targ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2235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-9992" y="2675305"/>
          <a:ext cx="2245194" cy="41910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51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0">
                <a:tc>
                  <a:txBody>
                    <a:bodyPr/>
                    <a:lstStyle/>
                    <a:p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marL="121920" marR="12192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Incremental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marL="121920" marR="12192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0"/>
            <a:ext cx="2235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-9992" y="2161062"/>
          <a:ext cx="2245194" cy="46538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51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0">
                <a:tc>
                  <a:txBody>
                    <a:bodyPr/>
                    <a:lstStyle/>
                    <a:p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COP15-17 Matrix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Mech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List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Lists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Table 6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" y="-2"/>
            <a:ext cx="12192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30020" y="203817"/>
            <a:ext cx="11690842" cy="4569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75348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 - Commod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2235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-9992" y="2675305"/>
          <a:ext cx="2245194" cy="41910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51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0">
                <a:tc>
                  <a:txBody>
                    <a:bodyPr/>
                    <a:lstStyle/>
                    <a:p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marL="121920" marR="12192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Incremental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marL="121920" marR="12192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0"/>
            <a:ext cx="2235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-9992" y="2161062"/>
          <a:ext cx="2245194" cy="46538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51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0">
                <a:tc>
                  <a:txBody>
                    <a:bodyPr/>
                    <a:lstStyle/>
                    <a:p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COP15-17 Matrix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Mech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List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Lists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Table 6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" y="-2"/>
            <a:ext cx="12192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30020" y="203817"/>
            <a:ext cx="11690842" cy="4569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11628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 -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2235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-9992" y="2675305"/>
          <a:ext cx="2245194" cy="41910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51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0">
                <a:tc>
                  <a:txBody>
                    <a:bodyPr/>
                    <a:lstStyle/>
                    <a:p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marL="121920" marR="12192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Incremental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marL="121920" marR="12192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0"/>
            <a:ext cx="2235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-9992" y="2175019"/>
          <a:ext cx="2245194" cy="46538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51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0">
                <a:tc>
                  <a:txBody>
                    <a:bodyPr/>
                    <a:lstStyle/>
                    <a:p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COP15-17 Matrix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Mech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List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Lists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Table 6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" y="-2"/>
            <a:ext cx="12192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30020" y="203817"/>
            <a:ext cx="11690842" cy="4569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48661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6-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2235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-9992" y="2675305"/>
          <a:ext cx="2245194" cy="41910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51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0">
                <a:tc>
                  <a:txBody>
                    <a:bodyPr/>
                    <a:lstStyle/>
                    <a:p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marL="121920" marR="12192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Incremental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marL="121920" marR="12192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0"/>
            <a:ext cx="2235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-9992" y="2132487"/>
          <a:ext cx="2245194" cy="46538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51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0">
                <a:tc>
                  <a:txBody>
                    <a:bodyPr/>
                    <a:lstStyle/>
                    <a:p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COP15-17 Matrix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Mech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List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Lists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Table 6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" y="-2"/>
            <a:ext cx="12192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30020" y="203817"/>
            <a:ext cx="11690842" cy="4569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38852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Re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-2"/>
            <a:ext cx="12192000" cy="82296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30020" y="203817"/>
            <a:ext cx="11690842" cy="4569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5" y="6360622"/>
            <a:ext cx="1549161" cy="421178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/>
        </p:nvSpPr>
        <p:spPr>
          <a:xfrm>
            <a:off x="11421985" y="6398559"/>
            <a:ext cx="5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z="900" smtClean="0">
                <a:solidFill>
                  <a:srgbClr val="16181A">
                    <a:lumMod val="25000"/>
                  </a:srgbClr>
                </a:solidFill>
              </a:rPr>
              <a:pPr/>
              <a:t>‹#›</a:t>
            </a:fld>
            <a:endParaRPr lang="en-US" sz="900" dirty="0">
              <a:solidFill>
                <a:srgbClr val="16181A">
                  <a:lumMod val="25000"/>
                </a:srgbClr>
              </a:solidFill>
            </a:endParaRP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67535" y="958049"/>
            <a:ext cx="11614150" cy="153067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342900" indent="-342900">
              <a:buFont typeface="Wingdings" panose="05000000000000000000" pitchFamily="2" charset="2"/>
              <a:buChar char="q"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336550" indent="-160338">
              <a:defRPr sz="2000">
                <a:solidFill>
                  <a:schemeClr val="bg2">
                    <a:lumMod val="25000"/>
                  </a:schemeClr>
                </a:solidFill>
              </a:defRPr>
            </a:lvl2pPr>
            <a:lvl3pPr marL="577850" indent="-241300">
              <a:buFont typeface="Segoe UI" panose="020B0502040204020203" pitchFamily="34" charset="0"/>
              <a:buChar char="–"/>
              <a:defRPr sz="1800">
                <a:solidFill>
                  <a:schemeClr val="bg2">
                    <a:lumMod val="25000"/>
                  </a:schemeClr>
                </a:solidFill>
              </a:defRPr>
            </a:lvl3pPr>
            <a:lvl4pPr marL="801688" indent="-176213">
              <a:buFont typeface="Wingdings" panose="05000000000000000000" pitchFamily="2" charset="2"/>
              <a:buChar char="§"/>
              <a:defRPr sz="1600">
                <a:solidFill>
                  <a:schemeClr val="bg2">
                    <a:lumMod val="25000"/>
                  </a:schemeClr>
                </a:solidFill>
              </a:defRPr>
            </a:lvl4pPr>
            <a:lvl5pPr marL="1027113" indent="-225425">
              <a:buFont typeface="Century Gothic" panose="020B0502020202020204" pitchFamily="34" charset="0"/>
              <a:buChar char="○"/>
              <a:defRPr sz="1400">
                <a:solidFill>
                  <a:schemeClr val="bg2">
                    <a:lumMod val="25000"/>
                  </a:schemeClr>
                </a:solidFill>
              </a:defRPr>
            </a:lvl5pPr>
            <a:lvl6pPr marL="1200150" indent="-171450"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4635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-2"/>
            <a:ext cx="12192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30020" y="203817"/>
            <a:ext cx="11690842" cy="45694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5" y="6360622"/>
            <a:ext cx="1549161" cy="42117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893135" y="6499276"/>
            <a:ext cx="9604861" cy="17232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11421985" y="6398559"/>
            <a:ext cx="5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z="900" smtClean="0">
                <a:solidFill>
                  <a:srgbClr val="16181A">
                    <a:lumMod val="25000"/>
                  </a:srgbClr>
                </a:solidFill>
              </a:rPr>
              <a:pPr/>
              <a:t>‹#›</a:t>
            </a:fld>
            <a:endParaRPr lang="en-US" sz="900" dirty="0">
              <a:solidFill>
                <a:srgbClr val="16181A">
                  <a:lumMod val="25000"/>
                </a:srgbClr>
              </a:solidFill>
            </a:endParaRP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67535" y="958048"/>
            <a:ext cx="11614150" cy="191847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336550" indent="-160338">
              <a:defRPr sz="2400">
                <a:solidFill>
                  <a:schemeClr val="tx1"/>
                </a:solidFill>
              </a:defRPr>
            </a:lvl2pPr>
            <a:lvl3pPr marL="577850" indent="-241300">
              <a:buFont typeface="Segoe UI" panose="020B0502040204020203" pitchFamily="34" charset="0"/>
              <a:buChar char="–"/>
              <a:defRPr sz="2400">
                <a:solidFill>
                  <a:schemeClr val="tx1"/>
                </a:solidFill>
              </a:defRPr>
            </a:lvl3pPr>
            <a:lvl4pPr marL="801688" indent="-176213"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</a:defRPr>
            </a:lvl4pPr>
            <a:lvl5pPr marL="1027113" indent="-225425">
              <a:buFont typeface="Century Gothic" panose="020B0502020202020204" pitchFamily="34" charset="0"/>
              <a:buChar char="○"/>
              <a:defRPr sz="2400">
                <a:solidFill>
                  <a:schemeClr val="tx1"/>
                </a:solidFill>
              </a:defRPr>
            </a:lvl5pPr>
            <a:lvl6pPr marL="1200150" indent="-171450"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56616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30020" y="230829"/>
            <a:ext cx="11690842" cy="4569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5" y="6360622"/>
            <a:ext cx="1549161" cy="421178"/>
          </a:xfrm>
          <a:prstGeom prst="rect">
            <a:avLst/>
          </a:prstGeom>
        </p:spPr>
      </p:pic>
      <p:sp>
        <p:nvSpPr>
          <p:cNvPr id="16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67535" y="903456"/>
            <a:ext cx="11614150" cy="191847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336550" indent="-160338">
              <a:defRPr sz="2400">
                <a:solidFill>
                  <a:schemeClr val="bg2">
                    <a:lumMod val="25000"/>
                  </a:schemeClr>
                </a:solidFill>
              </a:defRPr>
            </a:lvl2pPr>
            <a:lvl3pPr marL="577850" indent="-241300">
              <a:buFont typeface="Segoe UI" panose="020B0502040204020203" pitchFamily="34" charset="0"/>
              <a:buChar char="–"/>
              <a:defRPr sz="2400">
                <a:solidFill>
                  <a:schemeClr val="bg2">
                    <a:lumMod val="25000"/>
                  </a:schemeClr>
                </a:solidFill>
              </a:defRPr>
            </a:lvl3pPr>
            <a:lvl4pPr marL="801688" indent="-176213">
              <a:buFont typeface="Wingdings" panose="05000000000000000000" pitchFamily="2" charset="2"/>
              <a:buChar char="§"/>
              <a:defRPr sz="2400">
                <a:solidFill>
                  <a:schemeClr val="bg2">
                    <a:lumMod val="25000"/>
                  </a:schemeClr>
                </a:solidFill>
              </a:defRPr>
            </a:lvl4pPr>
            <a:lvl5pPr marL="1027113" indent="-225425">
              <a:buFont typeface="Century Gothic" panose="020B0502020202020204" pitchFamily="34" charset="0"/>
              <a:buChar char="○"/>
              <a:defRPr sz="2400">
                <a:solidFill>
                  <a:schemeClr val="bg2">
                    <a:lumMod val="25000"/>
                  </a:schemeClr>
                </a:solidFill>
              </a:defRPr>
            </a:lvl5pPr>
            <a:lvl6pPr marL="1200150" indent="-171450">
              <a:defRPr sz="240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920647" y="6494955"/>
            <a:ext cx="9604861" cy="17232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000" i="1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2017 Data and Systems Applied Learning Summit</a:t>
            </a:r>
          </a:p>
        </p:txBody>
      </p:sp>
      <p:sp>
        <p:nvSpPr>
          <p:cNvPr id="18" name="Slide Number Placeholder 5"/>
          <p:cNvSpPr txBox="1">
            <a:spLocks/>
          </p:cNvSpPr>
          <p:nvPr/>
        </p:nvSpPr>
        <p:spPr>
          <a:xfrm>
            <a:off x="11421985" y="6398559"/>
            <a:ext cx="5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z="900" smtClean="0">
                <a:solidFill>
                  <a:srgbClr val="16181A">
                    <a:lumMod val="25000"/>
                  </a:srgbClr>
                </a:solidFill>
              </a:rPr>
              <a:pPr/>
              <a:t>‹#›</a:t>
            </a:fld>
            <a:endParaRPr lang="en-US" sz="900" dirty="0">
              <a:solidFill>
                <a:srgbClr val="16181A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794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d Section Break Globe">
    <p:bg>
      <p:bgPr>
        <a:solidFill>
          <a:srgbClr val="A74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23" b="11553"/>
          <a:stretch/>
        </p:blipFill>
        <p:spPr>
          <a:xfrm>
            <a:off x="2794001" y="0"/>
            <a:ext cx="9372600" cy="68389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5" y="6417177"/>
            <a:ext cx="154916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/>
        </p:nvSpPr>
        <p:spPr>
          <a:xfrm>
            <a:off x="11421985" y="6398559"/>
            <a:ext cx="5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z="900" smtClean="0">
                <a:solidFill>
                  <a:srgbClr val="FFFFFF"/>
                </a:solidFill>
              </a:rPr>
              <a:pPr/>
              <a:t>‹#›</a:t>
            </a:fld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30020" y="2705445"/>
            <a:ext cx="1169084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11776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 Section Break Countrie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5" y="6417177"/>
            <a:ext cx="154916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/>
        </p:nvSpPr>
        <p:spPr>
          <a:xfrm>
            <a:off x="11421985" y="6398559"/>
            <a:ext cx="5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z="900" smtClean="0">
                <a:solidFill>
                  <a:srgbClr val="FFFFFF"/>
                </a:solidFill>
              </a:rPr>
              <a:pPr/>
              <a:t>‹#›</a:t>
            </a:fld>
            <a:endParaRPr lang="en-US" sz="900" dirty="0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83" b="12300"/>
          <a:stretch/>
        </p:blipFill>
        <p:spPr>
          <a:xfrm>
            <a:off x="2794000" y="1"/>
            <a:ext cx="9398000" cy="6858000"/>
          </a:xfrm>
          <a:prstGeom prst="rect">
            <a:avLst/>
          </a:prstGeom>
        </p:spPr>
      </p:pic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30020" y="2705445"/>
            <a:ext cx="1169084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3932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ange Section Break Glob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" r="11487" b="11830"/>
          <a:stretch/>
        </p:blipFill>
        <p:spPr>
          <a:xfrm>
            <a:off x="2737728" y="-28135"/>
            <a:ext cx="9454273" cy="68941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5" y="6417177"/>
            <a:ext cx="154916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/>
        </p:nvSpPr>
        <p:spPr>
          <a:xfrm>
            <a:off x="11421985" y="6398559"/>
            <a:ext cx="5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z="900" smtClean="0">
                <a:solidFill>
                  <a:srgbClr val="FFFFFF"/>
                </a:solidFill>
              </a:rPr>
              <a:pPr/>
              <a:t>‹#›</a:t>
            </a:fld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30020" y="2705445"/>
            <a:ext cx="1169084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03742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ta Entry Ta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2235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-9992" y="2189655"/>
          <a:ext cx="2245194" cy="46538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51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0">
                <a:tc>
                  <a:txBody>
                    <a:bodyPr/>
                    <a:lstStyle/>
                    <a:p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marL="121920" marR="12192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Strategic Objectives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Planning Levels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Cross-Cutting</a:t>
                      </a:r>
                    </a:p>
                  </a:txBody>
                  <a:tcPr marL="121920" marR="121920" anchor="ctr">
                    <a:lnT>
                      <a:noFill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marL="121920" marR="1219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SO Narrative</a:t>
                      </a:r>
                    </a:p>
                  </a:txBody>
                  <a:tcPr marL="121920" marR="12192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marL="121920" marR="12192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" y="-2"/>
            <a:ext cx="12192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30020" y="203817"/>
            <a:ext cx="11690842" cy="4569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30179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range Section Break Globe">
    <p:bg>
      <p:bgPr>
        <a:solidFill>
          <a:srgbClr val="0099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8" r="9734" b="10648"/>
          <a:stretch/>
        </p:blipFill>
        <p:spPr>
          <a:xfrm>
            <a:off x="2922335" y="2"/>
            <a:ext cx="9248276" cy="68660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5" y="6417177"/>
            <a:ext cx="154916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/>
        </p:nvSpPr>
        <p:spPr>
          <a:xfrm>
            <a:off x="11421985" y="6398559"/>
            <a:ext cx="5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z="900" smtClean="0">
                <a:solidFill>
                  <a:srgbClr val="FFFFFF"/>
                </a:solidFill>
              </a:rPr>
              <a:pPr/>
              <a:t>‹#›</a:t>
            </a:fld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30020" y="2705445"/>
            <a:ext cx="1169084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13373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Break Ribbon Dark Red">
    <p:bg>
      <p:bgPr>
        <a:solidFill>
          <a:srgbClr val="A91F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4" r="15227" b="19218"/>
          <a:stretch/>
        </p:blipFill>
        <p:spPr>
          <a:xfrm>
            <a:off x="6907515" y="2"/>
            <a:ext cx="5284485" cy="685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5" y="6417177"/>
            <a:ext cx="154916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/>
        </p:nvSpPr>
        <p:spPr>
          <a:xfrm>
            <a:off x="11421985" y="6398559"/>
            <a:ext cx="5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z="900" smtClean="0">
                <a:solidFill>
                  <a:srgbClr val="FFFFFF"/>
                </a:solidFill>
              </a:rPr>
              <a:pPr/>
              <a:t>‹#›</a:t>
            </a:fld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30020" y="2705445"/>
            <a:ext cx="1169084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26717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Break Dark Red Ribbon Reversed">
    <p:bg>
      <p:bgPr>
        <a:solidFill>
          <a:srgbClr val="C323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4" r="15227" b="19218"/>
          <a:stretch/>
        </p:blipFill>
        <p:spPr>
          <a:xfrm>
            <a:off x="6907515" y="2"/>
            <a:ext cx="5284485" cy="685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5" y="6417177"/>
            <a:ext cx="154916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/>
        </p:nvSpPr>
        <p:spPr>
          <a:xfrm>
            <a:off x="11421985" y="6398559"/>
            <a:ext cx="5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z="900" smtClean="0">
                <a:solidFill>
                  <a:srgbClr val="FFFFFF"/>
                </a:solidFill>
              </a:rPr>
              <a:pPr/>
              <a:t>‹#›</a:t>
            </a:fld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30020" y="2705445"/>
            <a:ext cx="1169084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4175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Break Ribbon Red Reverse">
    <p:bg>
      <p:bgPr>
        <a:solidFill>
          <a:srgbClr val="C570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5" r="16276" b="18381"/>
          <a:stretch/>
        </p:blipFill>
        <p:spPr>
          <a:xfrm>
            <a:off x="6858001" y="-19050"/>
            <a:ext cx="5308600" cy="68770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5" y="6417177"/>
            <a:ext cx="154916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/>
        </p:nvSpPr>
        <p:spPr>
          <a:xfrm>
            <a:off x="11421985" y="6398559"/>
            <a:ext cx="5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z="900" smtClean="0">
                <a:solidFill>
                  <a:srgbClr val="FFFFFF"/>
                </a:solidFill>
              </a:rPr>
              <a:pPr/>
              <a:t>‹#›</a:t>
            </a:fld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30020" y="2705445"/>
            <a:ext cx="1169084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8130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Break Ribbon Informal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1" t="288" b="11354"/>
          <a:stretch/>
        </p:blipFill>
        <p:spPr>
          <a:xfrm>
            <a:off x="0" y="19050"/>
            <a:ext cx="8958253" cy="68199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5" y="6417177"/>
            <a:ext cx="1549161" cy="308071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/>
        </p:nvSpPr>
        <p:spPr>
          <a:xfrm>
            <a:off x="11421985" y="6398559"/>
            <a:ext cx="5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z="900" smtClean="0">
                <a:solidFill>
                  <a:srgbClr val="FFFFFF"/>
                </a:solidFill>
              </a:rPr>
              <a:pPr/>
              <a:t>‹#›</a:t>
            </a:fld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461001" y="4134195"/>
            <a:ext cx="6426200" cy="8188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94770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2527303" y="838200"/>
            <a:ext cx="7124700" cy="9144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2400" b="1" i="1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the presentation’s main title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2527303" y="1828803"/>
            <a:ext cx="7124700" cy="9144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350">
                <a:solidFill>
                  <a:schemeClr val="bg1"/>
                </a:solidFill>
                <a:latin typeface="+mj-lt"/>
              </a:defRPr>
            </a:lvl2pPr>
            <a:lvl3pPr marL="342900" indent="0" algn="l">
              <a:buNone/>
              <a:defRPr sz="1350">
                <a:solidFill>
                  <a:schemeClr val="bg1"/>
                </a:solidFill>
                <a:latin typeface="+mj-lt"/>
              </a:defRPr>
            </a:lvl3pPr>
            <a:lvl4pPr marL="685800" indent="0" algn="l">
              <a:buNone/>
              <a:defRPr sz="1350">
                <a:solidFill>
                  <a:schemeClr val="bg1"/>
                </a:solidFill>
                <a:latin typeface="+mj-lt"/>
              </a:defRPr>
            </a:lvl4pPr>
            <a:lvl5pPr marL="1028700" indent="0" algn="l">
              <a:buNone/>
              <a:defRPr sz="1350">
                <a:solidFill>
                  <a:schemeClr val="bg1"/>
                </a:solidFill>
                <a:latin typeface="+mj-lt"/>
              </a:defRPr>
            </a:lvl5pPr>
            <a:lvl6pPr marL="1371600" indent="0" algn="l">
              <a:buNone/>
              <a:defRPr sz="1350">
                <a:solidFill>
                  <a:schemeClr val="bg1"/>
                </a:solidFill>
                <a:latin typeface="+mj-lt"/>
              </a:defRPr>
            </a:lvl6pPr>
            <a:lvl7pPr marL="1714500" indent="0" algn="l">
              <a:buNone/>
              <a:defRPr sz="1350">
                <a:solidFill>
                  <a:schemeClr val="bg1"/>
                </a:solidFill>
                <a:latin typeface="+mj-lt"/>
              </a:defRPr>
            </a:lvl7pPr>
            <a:lvl8pPr marL="2057400" indent="0" algn="l">
              <a:buNone/>
              <a:defRPr sz="1350">
                <a:solidFill>
                  <a:schemeClr val="bg1"/>
                </a:solidFill>
                <a:latin typeface="+mj-lt"/>
              </a:defRPr>
            </a:lvl8pPr>
            <a:lvl9pPr marL="2400300" indent="0" algn="l">
              <a:buNone/>
              <a:defRPr sz="135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/>
              <a:t>Subtitle and date (move higher if title is only one line)</a:t>
            </a:r>
          </a:p>
        </p:txBody>
      </p:sp>
      <p:sp>
        <p:nvSpPr>
          <p:cNvPr id="21" name="Text Placeholder 3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527300" y="374904"/>
            <a:ext cx="5474208" cy="146304"/>
          </a:xfrm>
          <a:prstGeom prst="rect">
            <a:avLst/>
          </a:prstGeom>
        </p:spPr>
        <p:txBody>
          <a:bodyPr/>
          <a:lstStyle>
            <a:lvl1pPr>
              <a:defRPr sz="825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75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75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75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75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0" dirty="0" err="1"/>
              <a:t>www.pwc.com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240768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646547" y="1008530"/>
            <a:ext cx="10898909" cy="8068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0"/>
          </p:nvPr>
        </p:nvSpPr>
        <p:spPr>
          <a:xfrm>
            <a:off x="646546" y="1949827"/>
            <a:ext cx="10898909" cy="3899647"/>
          </a:xfrm>
          <a:prstGeom prst="rect">
            <a:avLst/>
          </a:prstGeo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cxnSp>
        <p:nvCxnSpPr>
          <p:cNvPr id="25" name="Shape 24"/>
          <p:cNvCxnSpPr/>
          <p:nvPr/>
        </p:nvCxnSpPr>
        <p:spPr>
          <a:xfrm flipV="1">
            <a:off x="461821" y="941297"/>
            <a:ext cx="11083638" cy="153295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13456" y="6387356"/>
            <a:ext cx="2032000" cy="13447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855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F5C9B61-D96A-474F-BBDA-882D124DA73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wCFirm"/>
          <p:cNvSpPr txBox="1"/>
          <p:nvPr/>
        </p:nvSpPr>
        <p:spPr>
          <a:xfrm>
            <a:off x="646546" y="6387356"/>
            <a:ext cx="3509819" cy="13447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855" dirty="0">
                <a:solidFill>
                  <a:srgbClr val="16181A"/>
                </a:solidFill>
                <a:cs typeface="Arial" pitchFamily="34" charset="0"/>
              </a:rPr>
              <a:t>PwC  |  January 2014</a:t>
            </a:r>
          </a:p>
        </p:txBody>
      </p:sp>
    </p:spTree>
    <p:extLst>
      <p:ext uri="{BB962C8B-B14F-4D97-AF65-F5344CB8AC3E}">
        <p14:creationId xmlns:p14="http://schemas.microsoft.com/office/powerpoint/2010/main" val="8342637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1" cy="48531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PEPFAR 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4406" y="6021290"/>
            <a:ext cx="2159562" cy="58636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35361" y="188640"/>
            <a:ext cx="11617290" cy="6480720"/>
          </a:xfrm>
          <a:prstGeom prst="rect">
            <a:avLst/>
          </a:prstGeom>
          <a:noFill/>
          <a:ln w="381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 hasCustomPrompt="1"/>
          </p:nvPr>
        </p:nvSpPr>
        <p:spPr>
          <a:xfrm>
            <a:off x="334433" y="6381750"/>
            <a:ext cx="2305050" cy="287338"/>
          </a:xfrm>
        </p:spPr>
        <p:txBody>
          <a:bodyPr>
            <a:noAutofit/>
          </a:bodyPr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i="1" dirty="0"/>
              <a:t>Source: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7904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Rectangle 11"/>
          <p:cNvSpPr/>
          <p:nvPr/>
        </p:nvSpPr>
        <p:spPr>
          <a:xfrm>
            <a:off x="-21522" y="-19050"/>
            <a:ext cx="12242800" cy="6877050"/>
          </a:xfrm>
          <a:prstGeom prst="rect">
            <a:avLst/>
          </a:prstGeom>
          <a:blipFill dpi="0" rotWithShape="1">
            <a:blip r:embed="rId3">
              <a:alphaModFix amt="16000"/>
            </a:blip>
            <a:srcRect/>
            <a:stretch>
              <a:fillRect l="-13899" t="-10942" r="-32574" b="-2761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Rectangle 14"/>
          <p:cNvSpPr/>
          <p:nvPr/>
        </p:nvSpPr>
        <p:spPr>
          <a:xfrm>
            <a:off x="4536911" y="-19049"/>
            <a:ext cx="7655091" cy="6877050"/>
          </a:xfrm>
          <a:prstGeom prst="rect">
            <a:avLst/>
          </a:prstGeom>
          <a:blipFill dpi="0" rotWithShape="1">
            <a:blip r:embed="rId4">
              <a:alphaModFix amt="56000"/>
            </a:blip>
            <a:srcRect/>
            <a:stretch>
              <a:fillRect l="5" t="-12466" r="-19454" b="-1988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288761" y="4269791"/>
            <a:ext cx="11266635" cy="369332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6"/>
          <p:cNvSpPr>
            <a:spLocks noGrp="1"/>
          </p:cNvSpPr>
          <p:nvPr>
            <p:ph type="title"/>
          </p:nvPr>
        </p:nvSpPr>
        <p:spPr>
          <a:xfrm>
            <a:off x="288760" y="2642464"/>
            <a:ext cx="11598441" cy="157307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 descr="PEPFAR-Logo-Color-Tagline-Transparent-Whit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8759" y="228604"/>
            <a:ext cx="4248150" cy="115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310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96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ntent Re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-2"/>
            <a:ext cx="12192000" cy="82296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30020" y="203817"/>
            <a:ext cx="11690842" cy="4569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5" y="6360622"/>
            <a:ext cx="1549161" cy="42117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893135" y="6499276"/>
            <a:ext cx="9604861" cy="17232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8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11421985" y="6398559"/>
            <a:ext cx="5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z="900" smtClean="0"/>
              <a:pPr/>
              <a:t>‹#›</a:t>
            </a:fld>
            <a:endParaRPr lang="en-US" sz="900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67535" y="958048"/>
            <a:ext cx="11614150" cy="191847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336550" indent="-160338">
              <a:defRPr sz="2400">
                <a:solidFill>
                  <a:schemeClr val="bg2">
                    <a:lumMod val="25000"/>
                  </a:schemeClr>
                </a:solidFill>
              </a:defRPr>
            </a:lvl2pPr>
            <a:lvl3pPr marL="577850" indent="-241300">
              <a:buFont typeface="Segoe UI" panose="020B0502040204020203" pitchFamily="34" charset="0"/>
              <a:buChar char="–"/>
              <a:defRPr sz="2400">
                <a:solidFill>
                  <a:schemeClr val="bg2">
                    <a:lumMod val="25000"/>
                  </a:schemeClr>
                </a:solidFill>
              </a:defRPr>
            </a:lvl3pPr>
            <a:lvl4pPr marL="801688" indent="-176213">
              <a:buFont typeface="Wingdings" panose="05000000000000000000" pitchFamily="2" charset="2"/>
              <a:buChar char="§"/>
              <a:defRPr sz="2400">
                <a:solidFill>
                  <a:schemeClr val="bg2">
                    <a:lumMod val="25000"/>
                  </a:schemeClr>
                </a:solidFill>
              </a:defRPr>
            </a:lvl4pPr>
            <a:lvl5pPr marL="1027113" indent="-225425">
              <a:buFont typeface="Century Gothic" panose="020B0502020202020204" pitchFamily="34" charset="0"/>
              <a:buChar char="○"/>
              <a:defRPr sz="2400">
                <a:solidFill>
                  <a:schemeClr val="bg2">
                    <a:lumMod val="25000"/>
                  </a:schemeClr>
                </a:solidFill>
              </a:defRPr>
            </a:lvl5pPr>
            <a:lvl6pPr marL="1200150" indent="-171450">
              <a:defRPr sz="240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0546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 - Strategic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2235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-9992" y="2589705"/>
          <a:ext cx="2245194" cy="41910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51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0">
                <a:tc>
                  <a:txBody>
                    <a:bodyPr/>
                    <a:lstStyle/>
                    <a:p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marL="121920" marR="12192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Strategic Objectives</a:t>
                      </a:r>
                    </a:p>
                  </a:txBody>
                  <a:tcPr marL="121920" marR="12192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Planning Levels</a:t>
                      </a:r>
                    </a:p>
                  </a:txBody>
                  <a:tcPr marL="121920" marR="12192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latin typeface="Calibri" panose="020F0502020204030204" pitchFamily="34" charset="0"/>
                        </a:rPr>
                        <a:t>Cross-Cutting</a:t>
                      </a:r>
                    </a:p>
                  </a:txBody>
                  <a:tcPr marL="121920" marR="1219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marL="121920" marR="1219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latin typeface="Calibri" panose="020F0502020204030204" pitchFamily="34" charset="0"/>
                        </a:rPr>
                        <a:t>SO Narrative</a:t>
                      </a:r>
                    </a:p>
                  </a:txBody>
                  <a:tcPr marL="121920" marR="1219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marL="121920" marR="12192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0" y="0"/>
            <a:ext cx="2235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-9992" y="2122980"/>
          <a:ext cx="2245194" cy="46538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51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0">
                <a:tc>
                  <a:txBody>
                    <a:bodyPr/>
                    <a:lstStyle/>
                    <a:p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Strategic Objectives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Planning Levels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marL="121920" marR="121920" anchor="ctr"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Cross-Cutting</a:t>
                      </a:r>
                    </a:p>
                  </a:txBody>
                  <a:tcPr marL="121920" marR="121920" anchor="ctr">
                    <a:lnT>
                      <a:noFill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marL="121920" marR="121920" anchor="ctr"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SO Narrative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marL="121920" marR="12192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1" y="-2"/>
            <a:ext cx="12192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30020" y="203817"/>
            <a:ext cx="11690842" cy="4569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77927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ntent Re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-2"/>
            <a:ext cx="12192000" cy="82296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30020" y="203817"/>
            <a:ext cx="11690842" cy="4569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5" y="6360622"/>
            <a:ext cx="1549161" cy="42117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893135" y="6499276"/>
            <a:ext cx="9604861" cy="17232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8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11421985" y="6398559"/>
            <a:ext cx="5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z="900" smtClean="0"/>
              <a:pPr/>
              <a:t>‹#›</a:t>
            </a:fld>
            <a:endParaRPr lang="en-US" sz="900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67535" y="958048"/>
            <a:ext cx="11614150" cy="191847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336550" indent="-160338">
              <a:defRPr sz="2400">
                <a:solidFill>
                  <a:schemeClr val="bg2">
                    <a:lumMod val="25000"/>
                  </a:schemeClr>
                </a:solidFill>
              </a:defRPr>
            </a:lvl2pPr>
            <a:lvl3pPr marL="577850" indent="-241300">
              <a:buFont typeface="Segoe UI" panose="020B0502040204020203" pitchFamily="34" charset="0"/>
              <a:buChar char="–"/>
              <a:defRPr sz="2400">
                <a:solidFill>
                  <a:schemeClr val="bg2">
                    <a:lumMod val="25000"/>
                  </a:schemeClr>
                </a:solidFill>
              </a:defRPr>
            </a:lvl3pPr>
            <a:lvl4pPr marL="801688" indent="-176213">
              <a:buFont typeface="Wingdings" panose="05000000000000000000" pitchFamily="2" charset="2"/>
              <a:buChar char="§"/>
              <a:defRPr sz="2400">
                <a:solidFill>
                  <a:schemeClr val="bg2">
                    <a:lumMod val="25000"/>
                  </a:schemeClr>
                </a:solidFill>
              </a:defRPr>
            </a:lvl4pPr>
            <a:lvl5pPr marL="1027113" indent="-225425">
              <a:buFont typeface="Century Gothic" panose="020B0502020202020204" pitchFamily="34" charset="0"/>
              <a:buChar char="○"/>
              <a:defRPr sz="2400">
                <a:solidFill>
                  <a:schemeClr val="bg2">
                    <a:lumMod val="25000"/>
                  </a:schemeClr>
                </a:solidFill>
              </a:defRPr>
            </a:lvl5pPr>
            <a:lvl6pPr marL="1200150" indent="-171450">
              <a:defRPr sz="240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4384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ontent Re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-2"/>
            <a:ext cx="12192000" cy="82296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30020" y="203817"/>
            <a:ext cx="11690842" cy="4569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5" y="6360622"/>
            <a:ext cx="1549161" cy="42117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893135" y="6499276"/>
            <a:ext cx="9604861" cy="17232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8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11421985" y="6398559"/>
            <a:ext cx="5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z="900" smtClean="0"/>
              <a:pPr/>
              <a:t>‹#›</a:t>
            </a:fld>
            <a:endParaRPr lang="en-US" sz="900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67535" y="958048"/>
            <a:ext cx="11614150" cy="191847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336550" indent="-160338">
              <a:defRPr sz="2400">
                <a:solidFill>
                  <a:schemeClr val="bg2">
                    <a:lumMod val="25000"/>
                  </a:schemeClr>
                </a:solidFill>
              </a:defRPr>
            </a:lvl2pPr>
            <a:lvl3pPr marL="577850" indent="-241300">
              <a:buFont typeface="Segoe UI" panose="020B0502040204020203" pitchFamily="34" charset="0"/>
              <a:buChar char="–"/>
              <a:defRPr sz="2400">
                <a:solidFill>
                  <a:schemeClr val="bg2">
                    <a:lumMod val="25000"/>
                  </a:schemeClr>
                </a:solidFill>
              </a:defRPr>
            </a:lvl3pPr>
            <a:lvl4pPr marL="801688" indent="-176213">
              <a:buFont typeface="Wingdings" panose="05000000000000000000" pitchFamily="2" charset="2"/>
              <a:buChar char="§"/>
              <a:defRPr sz="2400">
                <a:solidFill>
                  <a:schemeClr val="bg2">
                    <a:lumMod val="25000"/>
                  </a:schemeClr>
                </a:solidFill>
              </a:defRPr>
            </a:lvl4pPr>
            <a:lvl5pPr marL="1027113" indent="-225425">
              <a:buFont typeface="Century Gothic" panose="020B0502020202020204" pitchFamily="34" charset="0"/>
              <a:buChar char="○"/>
              <a:defRPr sz="2400">
                <a:solidFill>
                  <a:schemeClr val="bg2">
                    <a:lumMod val="25000"/>
                  </a:schemeClr>
                </a:solidFill>
              </a:defRPr>
            </a:lvl5pPr>
            <a:lvl6pPr marL="1200150" indent="-171450">
              <a:defRPr sz="240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1111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ontent Re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-2"/>
            <a:ext cx="12192000" cy="82296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30020" y="203817"/>
            <a:ext cx="11690842" cy="4569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5" y="6360622"/>
            <a:ext cx="1549161" cy="42117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893135" y="6499276"/>
            <a:ext cx="9604861" cy="17232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8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11421985" y="6398559"/>
            <a:ext cx="5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z="900" smtClean="0"/>
              <a:pPr/>
              <a:t>‹#›</a:t>
            </a:fld>
            <a:endParaRPr lang="en-US" sz="900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67535" y="958048"/>
            <a:ext cx="11614150" cy="191847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336550" indent="-160338">
              <a:defRPr sz="2400">
                <a:solidFill>
                  <a:schemeClr val="bg2">
                    <a:lumMod val="25000"/>
                  </a:schemeClr>
                </a:solidFill>
              </a:defRPr>
            </a:lvl2pPr>
            <a:lvl3pPr marL="577850" indent="-241300">
              <a:buFont typeface="Segoe UI" panose="020B0502040204020203" pitchFamily="34" charset="0"/>
              <a:buChar char="–"/>
              <a:defRPr sz="2400">
                <a:solidFill>
                  <a:schemeClr val="bg2">
                    <a:lumMod val="25000"/>
                  </a:schemeClr>
                </a:solidFill>
              </a:defRPr>
            </a:lvl3pPr>
            <a:lvl4pPr marL="801688" indent="-176213">
              <a:buFont typeface="Wingdings" panose="05000000000000000000" pitchFamily="2" charset="2"/>
              <a:buChar char="§"/>
              <a:defRPr sz="2400">
                <a:solidFill>
                  <a:schemeClr val="bg2">
                    <a:lumMod val="25000"/>
                  </a:schemeClr>
                </a:solidFill>
              </a:defRPr>
            </a:lvl4pPr>
            <a:lvl5pPr marL="1027113" indent="-225425">
              <a:buFont typeface="Century Gothic" panose="020B0502020202020204" pitchFamily="34" charset="0"/>
              <a:buChar char="○"/>
              <a:defRPr sz="2400">
                <a:solidFill>
                  <a:schemeClr val="bg2">
                    <a:lumMod val="25000"/>
                  </a:schemeClr>
                </a:solidFill>
              </a:defRPr>
            </a:lvl5pPr>
            <a:lvl6pPr marL="1200150" indent="-171450">
              <a:defRPr sz="240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579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Content Re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-2"/>
            <a:ext cx="12192000" cy="82296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30020" y="203817"/>
            <a:ext cx="11690842" cy="4569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5" y="6360622"/>
            <a:ext cx="1549161" cy="42117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893135" y="6499276"/>
            <a:ext cx="9604861" cy="17232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8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11421985" y="6398559"/>
            <a:ext cx="5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z="900" smtClean="0"/>
              <a:pPr/>
              <a:t>‹#›</a:t>
            </a:fld>
            <a:endParaRPr lang="en-US" sz="900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67535" y="958048"/>
            <a:ext cx="11614150" cy="191847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336550" indent="-160338">
              <a:defRPr sz="2400">
                <a:solidFill>
                  <a:schemeClr val="bg2">
                    <a:lumMod val="25000"/>
                  </a:schemeClr>
                </a:solidFill>
              </a:defRPr>
            </a:lvl2pPr>
            <a:lvl3pPr marL="577850" indent="-241300">
              <a:buFont typeface="Segoe UI" panose="020B0502040204020203" pitchFamily="34" charset="0"/>
              <a:buChar char="–"/>
              <a:defRPr sz="2400">
                <a:solidFill>
                  <a:schemeClr val="bg2">
                    <a:lumMod val="25000"/>
                  </a:schemeClr>
                </a:solidFill>
              </a:defRPr>
            </a:lvl3pPr>
            <a:lvl4pPr marL="801688" indent="-176213">
              <a:buFont typeface="Wingdings" panose="05000000000000000000" pitchFamily="2" charset="2"/>
              <a:buChar char="§"/>
              <a:defRPr sz="2400">
                <a:solidFill>
                  <a:schemeClr val="bg2">
                    <a:lumMod val="25000"/>
                  </a:schemeClr>
                </a:solidFill>
              </a:defRPr>
            </a:lvl4pPr>
            <a:lvl5pPr marL="1027113" indent="-225425">
              <a:buFont typeface="Century Gothic" panose="020B0502020202020204" pitchFamily="34" charset="0"/>
              <a:buChar char="○"/>
              <a:defRPr sz="2400">
                <a:solidFill>
                  <a:schemeClr val="bg2">
                    <a:lumMod val="25000"/>
                  </a:schemeClr>
                </a:solidFill>
              </a:defRPr>
            </a:lvl5pPr>
            <a:lvl6pPr marL="1200150" indent="-171450">
              <a:defRPr sz="240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1679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Content Re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-2"/>
            <a:ext cx="12192000" cy="82296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30020" y="203817"/>
            <a:ext cx="11690842" cy="4569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5" y="6360622"/>
            <a:ext cx="1549161" cy="42117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893135" y="6499276"/>
            <a:ext cx="9604861" cy="17232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8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11421985" y="6398559"/>
            <a:ext cx="5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z="900" smtClean="0"/>
              <a:pPr/>
              <a:t>‹#›</a:t>
            </a:fld>
            <a:endParaRPr lang="en-US" sz="900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67535" y="958048"/>
            <a:ext cx="11614150" cy="191847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336550" indent="-160338">
              <a:defRPr sz="2400">
                <a:solidFill>
                  <a:schemeClr val="bg2">
                    <a:lumMod val="25000"/>
                  </a:schemeClr>
                </a:solidFill>
              </a:defRPr>
            </a:lvl2pPr>
            <a:lvl3pPr marL="577850" indent="-241300">
              <a:buFont typeface="Segoe UI" panose="020B0502040204020203" pitchFamily="34" charset="0"/>
              <a:buChar char="–"/>
              <a:defRPr sz="2400">
                <a:solidFill>
                  <a:schemeClr val="bg2">
                    <a:lumMod val="25000"/>
                  </a:schemeClr>
                </a:solidFill>
              </a:defRPr>
            </a:lvl3pPr>
            <a:lvl4pPr marL="801688" indent="-176213">
              <a:buFont typeface="Wingdings" panose="05000000000000000000" pitchFamily="2" charset="2"/>
              <a:buChar char="§"/>
              <a:defRPr sz="2400">
                <a:solidFill>
                  <a:schemeClr val="bg2">
                    <a:lumMod val="25000"/>
                  </a:schemeClr>
                </a:solidFill>
              </a:defRPr>
            </a:lvl4pPr>
            <a:lvl5pPr marL="1027113" indent="-225425">
              <a:buFont typeface="Century Gothic" panose="020B0502020202020204" pitchFamily="34" charset="0"/>
              <a:buChar char="○"/>
              <a:defRPr sz="2400">
                <a:solidFill>
                  <a:schemeClr val="bg2">
                    <a:lumMod val="25000"/>
                  </a:schemeClr>
                </a:solidFill>
              </a:defRPr>
            </a:lvl5pPr>
            <a:lvl6pPr marL="1200150" indent="-171450">
              <a:defRPr sz="240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949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Content Re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-2"/>
            <a:ext cx="12192000" cy="82296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30020" y="203817"/>
            <a:ext cx="11690842" cy="4569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5" y="6360622"/>
            <a:ext cx="1549161" cy="42117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893135" y="6499276"/>
            <a:ext cx="9604861" cy="17232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8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11421985" y="6398559"/>
            <a:ext cx="5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z="900" smtClean="0"/>
              <a:pPr/>
              <a:t>‹#›</a:t>
            </a:fld>
            <a:endParaRPr lang="en-US" sz="900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67535" y="958048"/>
            <a:ext cx="11614150" cy="191847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336550" indent="-160338">
              <a:defRPr sz="2400">
                <a:solidFill>
                  <a:schemeClr val="bg2">
                    <a:lumMod val="25000"/>
                  </a:schemeClr>
                </a:solidFill>
              </a:defRPr>
            </a:lvl2pPr>
            <a:lvl3pPr marL="577850" indent="-241300">
              <a:buFont typeface="Segoe UI" panose="020B0502040204020203" pitchFamily="34" charset="0"/>
              <a:buChar char="–"/>
              <a:defRPr sz="2400">
                <a:solidFill>
                  <a:schemeClr val="bg2">
                    <a:lumMod val="25000"/>
                  </a:schemeClr>
                </a:solidFill>
              </a:defRPr>
            </a:lvl3pPr>
            <a:lvl4pPr marL="801688" indent="-176213">
              <a:buFont typeface="Wingdings" panose="05000000000000000000" pitchFamily="2" charset="2"/>
              <a:buChar char="§"/>
              <a:defRPr sz="2400">
                <a:solidFill>
                  <a:schemeClr val="bg2">
                    <a:lumMod val="25000"/>
                  </a:schemeClr>
                </a:solidFill>
              </a:defRPr>
            </a:lvl4pPr>
            <a:lvl5pPr marL="1027113" indent="-225425">
              <a:buFont typeface="Century Gothic" panose="020B0502020202020204" pitchFamily="34" charset="0"/>
              <a:buChar char="○"/>
              <a:defRPr sz="2400">
                <a:solidFill>
                  <a:schemeClr val="bg2">
                    <a:lumMod val="25000"/>
                  </a:schemeClr>
                </a:solidFill>
              </a:defRPr>
            </a:lvl5pPr>
            <a:lvl6pPr marL="1200150" indent="-171450">
              <a:defRPr sz="240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925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Content Re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-2"/>
            <a:ext cx="12192000" cy="82296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30020" y="203817"/>
            <a:ext cx="11690842" cy="4569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5" y="6360622"/>
            <a:ext cx="1549161" cy="42117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893135" y="6499276"/>
            <a:ext cx="9604861" cy="17232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8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11421985" y="6398559"/>
            <a:ext cx="5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z="900" smtClean="0"/>
              <a:pPr/>
              <a:t>‹#›</a:t>
            </a:fld>
            <a:endParaRPr lang="en-US" sz="900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67535" y="958048"/>
            <a:ext cx="11614150" cy="191847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336550" indent="-160338">
              <a:defRPr sz="2400">
                <a:solidFill>
                  <a:schemeClr val="bg2">
                    <a:lumMod val="25000"/>
                  </a:schemeClr>
                </a:solidFill>
              </a:defRPr>
            </a:lvl2pPr>
            <a:lvl3pPr marL="577850" indent="-241300">
              <a:buFont typeface="Segoe UI" panose="020B0502040204020203" pitchFamily="34" charset="0"/>
              <a:buChar char="–"/>
              <a:defRPr sz="2400">
                <a:solidFill>
                  <a:schemeClr val="bg2">
                    <a:lumMod val="25000"/>
                  </a:schemeClr>
                </a:solidFill>
              </a:defRPr>
            </a:lvl3pPr>
            <a:lvl4pPr marL="801688" indent="-176213">
              <a:buFont typeface="Wingdings" panose="05000000000000000000" pitchFamily="2" charset="2"/>
              <a:buChar char="§"/>
              <a:defRPr sz="2400">
                <a:solidFill>
                  <a:schemeClr val="bg2">
                    <a:lumMod val="25000"/>
                  </a:schemeClr>
                </a:solidFill>
              </a:defRPr>
            </a:lvl4pPr>
            <a:lvl5pPr marL="1027113" indent="-225425">
              <a:buFont typeface="Century Gothic" panose="020B0502020202020204" pitchFamily="34" charset="0"/>
              <a:buChar char="○"/>
              <a:defRPr sz="2400">
                <a:solidFill>
                  <a:schemeClr val="bg2">
                    <a:lumMod val="25000"/>
                  </a:schemeClr>
                </a:solidFill>
              </a:defRPr>
            </a:lvl5pPr>
            <a:lvl6pPr marL="1200150" indent="-171450">
              <a:defRPr sz="240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5402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Content Re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-2"/>
            <a:ext cx="12192000" cy="82296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30020" y="203817"/>
            <a:ext cx="11690842" cy="4569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5" y="6360622"/>
            <a:ext cx="1549161" cy="42117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893135" y="6499276"/>
            <a:ext cx="9604861" cy="17232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8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11421985" y="6398559"/>
            <a:ext cx="5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z="900" smtClean="0"/>
              <a:pPr/>
              <a:t>‹#›</a:t>
            </a:fld>
            <a:endParaRPr lang="en-US" sz="900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67535" y="958048"/>
            <a:ext cx="11614150" cy="191847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336550" indent="-160338">
              <a:defRPr sz="2400">
                <a:solidFill>
                  <a:schemeClr val="bg2">
                    <a:lumMod val="25000"/>
                  </a:schemeClr>
                </a:solidFill>
              </a:defRPr>
            </a:lvl2pPr>
            <a:lvl3pPr marL="577850" indent="-241300">
              <a:buFont typeface="Segoe UI" panose="020B0502040204020203" pitchFamily="34" charset="0"/>
              <a:buChar char="–"/>
              <a:defRPr sz="2400">
                <a:solidFill>
                  <a:schemeClr val="bg2">
                    <a:lumMod val="25000"/>
                  </a:schemeClr>
                </a:solidFill>
              </a:defRPr>
            </a:lvl3pPr>
            <a:lvl4pPr marL="801688" indent="-176213">
              <a:buFont typeface="Wingdings" panose="05000000000000000000" pitchFamily="2" charset="2"/>
              <a:buChar char="§"/>
              <a:defRPr sz="2400">
                <a:solidFill>
                  <a:schemeClr val="bg2">
                    <a:lumMod val="25000"/>
                  </a:schemeClr>
                </a:solidFill>
              </a:defRPr>
            </a:lvl4pPr>
            <a:lvl5pPr marL="1027113" indent="-225425">
              <a:buFont typeface="Century Gothic" panose="020B0502020202020204" pitchFamily="34" charset="0"/>
              <a:buChar char="○"/>
              <a:defRPr sz="2400">
                <a:solidFill>
                  <a:schemeClr val="bg2">
                    <a:lumMod val="25000"/>
                  </a:schemeClr>
                </a:solidFill>
              </a:defRPr>
            </a:lvl5pPr>
            <a:lvl6pPr marL="1200150" indent="-171450">
              <a:defRPr sz="240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158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Content Re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-2"/>
            <a:ext cx="12192000" cy="82296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30020" y="203817"/>
            <a:ext cx="11690842" cy="4569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5" y="6360622"/>
            <a:ext cx="1549161" cy="42117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893135" y="6499276"/>
            <a:ext cx="9604861" cy="17232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8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11421985" y="6398559"/>
            <a:ext cx="5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z="900" smtClean="0"/>
              <a:pPr/>
              <a:t>‹#›</a:t>
            </a:fld>
            <a:endParaRPr lang="en-US" sz="900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67535" y="958048"/>
            <a:ext cx="11614150" cy="191847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336550" indent="-160338">
              <a:defRPr sz="2400">
                <a:solidFill>
                  <a:schemeClr val="bg2">
                    <a:lumMod val="25000"/>
                  </a:schemeClr>
                </a:solidFill>
              </a:defRPr>
            </a:lvl2pPr>
            <a:lvl3pPr marL="577850" indent="-241300">
              <a:buFont typeface="Segoe UI" panose="020B0502040204020203" pitchFamily="34" charset="0"/>
              <a:buChar char="–"/>
              <a:defRPr sz="2400">
                <a:solidFill>
                  <a:schemeClr val="bg2">
                    <a:lumMod val="25000"/>
                  </a:schemeClr>
                </a:solidFill>
              </a:defRPr>
            </a:lvl3pPr>
            <a:lvl4pPr marL="801688" indent="-176213">
              <a:buFont typeface="Wingdings" panose="05000000000000000000" pitchFamily="2" charset="2"/>
              <a:buChar char="§"/>
              <a:defRPr sz="2400">
                <a:solidFill>
                  <a:schemeClr val="bg2">
                    <a:lumMod val="25000"/>
                  </a:schemeClr>
                </a:solidFill>
              </a:defRPr>
            </a:lvl4pPr>
            <a:lvl5pPr marL="1027113" indent="-225425">
              <a:buFont typeface="Century Gothic" panose="020B0502020202020204" pitchFamily="34" charset="0"/>
              <a:buChar char="○"/>
              <a:defRPr sz="2400">
                <a:solidFill>
                  <a:schemeClr val="bg2">
                    <a:lumMod val="25000"/>
                  </a:schemeClr>
                </a:solidFill>
              </a:defRPr>
            </a:lvl5pPr>
            <a:lvl6pPr marL="1200150" indent="-171450">
              <a:defRPr sz="240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2801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-9525"/>
            <a:ext cx="12192000" cy="786384"/>
          </a:xfrm>
          <a:solidFill>
            <a:srgbClr val="005DAA"/>
          </a:solidFill>
        </p:spPr>
        <p:txBody>
          <a:bodyPr lIns="274320" rIns="274320"/>
          <a:lstStyle>
            <a:lvl1pPr>
              <a:defRPr u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57556" y="877986"/>
            <a:ext cx="11676888" cy="53858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2392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 - Planning Lev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2235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-9992" y="2530330"/>
          <a:ext cx="2245194" cy="41910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51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0">
                <a:tc>
                  <a:txBody>
                    <a:bodyPr/>
                    <a:lstStyle/>
                    <a:p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marL="121920" marR="121920"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Strategic Objectives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Planning Levels</a:t>
                      </a:r>
                    </a:p>
                  </a:txBody>
                  <a:tcPr marL="121920" marR="12192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latin typeface="Calibri" panose="020F0502020204030204" pitchFamily="34" charset="0"/>
                        </a:rPr>
                        <a:t>Cross-Cutting</a:t>
                      </a:r>
                    </a:p>
                  </a:txBody>
                  <a:tcPr marL="121920" marR="12192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marL="121920" marR="1219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latin typeface="Calibri" panose="020F0502020204030204" pitchFamily="34" charset="0"/>
                        </a:rPr>
                        <a:t>SO Narrative</a:t>
                      </a:r>
                    </a:p>
                  </a:txBody>
                  <a:tcPr marL="121920" marR="1219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marL="121920" marR="12192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0"/>
            <a:ext cx="2235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-9992" y="2065830"/>
          <a:ext cx="2245194" cy="46538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51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0">
                <a:tc>
                  <a:txBody>
                    <a:bodyPr/>
                    <a:lstStyle/>
                    <a:p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Strategic Objectives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Planning Levels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Cross-Cutting</a:t>
                      </a:r>
                    </a:p>
                  </a:txBody>
                  <a:tcPr marL="121920" marR="12192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marL="121920" marR="121920" anchor="ctr"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SO Narrative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marL="121920" marR="12192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" y="-2"/>
            <a:ext cx="12192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30020" y="203817"/>
            <a:ext cx="11690842" cy="4569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00837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-9525"/>
            <a:ext cx="12192000" cy="786384"/>
          </a:xfrm>
          <a:solidFill>
            <a:srgbClr val="005DAA"/>
          </a:solidFill>
        </p:spPr>
        <p:txBody>
          <a:bodyPr lIns="274320" rIns="274320"/>
          <a:lstStyle>
            <a:lvl1pPr>
              <a:defRPr u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257556" y="886885"/>
            <a:ext cx="11676888" cy="662832"/>
          </a:xfrm>
        </p:spPr>
        <p:txBody>
          <a:bodyPr lIns="0" rIns="0" anchor="ctr">
            <a:normAutofit/>
          </a:bodyPr>
          <a:lstStyle>
            <a:lvl1pPr marL="0" indent="0">
              <a:buNone/>
              <a:defRPr sz="3200" b="1"/>
            </a:lvl1pPr>
          </a:lstStyle>
          <a:p>
            <a:pPr lvl="0"/>
            <a:r>
              <a:rPr lang="en-US" dirty="0"/>
              <a:t>Enter subtitle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80344" y="6476873"/>
            <a:ext cx="1054100" cy="365125"/>
          </a:xfrm>
        </p:spPr>
        <p:txBody>
          <a:bodyPr/>
          <a:lstStyle/>
          <a:p>
            <a:fld id="{6039E477-088D-487D-A482-1547B74FD15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920692" y="6476871"/>
            <a:ext cx="4350617" cy="365125"/>
          </a:xfrm>
        </p:spPr>
        <p:txBody>
          <a:bodyPr anchor="ctr"/>
          <a:lstStyle>
            <a:lvl1pPr marL="0" indent="0">
              <a:buNone/>
              <a:defRPr lang="en-US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Enter citation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57556" y="1549716"/>
            <a:ext cx="11676888" cy="47249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0" y="6476871"/>
            <a:ext cx="1984248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898989"/>
                </a:solidFill>
              </a:rPr>
              <a:t>Division of Global HIV</a:t>
            </a:r>
            <a:r>
              <a:rPr lang="en-US" sz="1200" baseline="0" dirty="0">
                <a:solidFill>
                  <a:srgbClr val="898989"/>
                </a:solidFill>
              </a:rPr>
              <a:t> &amp; TB</a:t>
            </a:r>
            <a:endParaRPr lang="en-US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479791"/>
      </p:ext>
    </p:extLst>
  </p:cSld>
  <p:clrMapOvr>
    <a:masterClrMapping/>
  </p:clrMapOvr>
  <p:hf hd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-9525"/>
            <a:ext cx="12192000" cy="786384"/>
          </a:xfrm>
          <a:solidFill>
            <a:srgbClr val="005DAA"/>
          </a:solidFill>
        </p:spPr>
        <p:txBody>
          <a:bodyPr lIns="274320" rIns="274320"/>
          <a:lstStyle>
            <a:lvl1pPr>
              <a:defRPr u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59619" y="886968"/>
            <a:ext cx="11672763" cy="5381625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5pPr>
              <a:defRPr/>
            </a:lvl5pPr>
          </a:lstStyle>
          <a:p>
            <a:pPr lvl="0"/>
            <a:r>
              <a:rPr lang="en-US" dirty="0"/>
              <a:t>Enter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Enter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78282" y="6476874"/>
            <a:ext cx="1054100" cy="365125"/>
          </a:xfrm>
        </p:spPr>
        <p:txBody>
          <a:bodyPr/>
          <a:lstStyle/>
          <a:p>
            <a:fld id="{6039E477-088D-487D-A482-1547B74FD15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920692" y="6467223"/>
            <a:ext cx="4350617" cy="365125"/>
          </a:xfrm>
        </p:spPr>
        <p:txBody>
          <a:bodyPr anchor="ctr"/>
          <a:lstStyle>
            <a:lvl1pPr marL="0" indent="0">
              <a:buNone/>
              <a:defRPr lang="en-US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Enter citation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619" y="6467223"/>
            <a:ext cx="1919654" cy="365125"/>
          </a:xfrm>
        </p:spPr>
        <p:txBody>
          <a:bodyPr/>
          <a:lstStyle/>
          <a:p>
            <a:r>
              <a:rPr lang="en-US" dirty="0"/>
              <a:t>Division of Global HIV &amp; TB</a:t>
            </a:r>
          </a:p>
        </p:txBody>
      </p:sp>
    </p:spTree>
    <p:extLst>
      <p:ext uri="{BB962C8B-B14F-4D97-AF65-F5344CB8AC3E}">
        <p14:creationId xmlns:p14="http://schemas.microsoft.com/office/powerpoint/2010/main" val="19630037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" y="0"/>
            <a:ext cx="12188952" cy="786384"/>
          </a:xfrm>
          <a:solidFill>
            <a:srgbClr val="005DAA"/>
          </a:solidFill>
        </p:spPr>
        <p:txBody>
          <a:bodyPr lIns="274320" rIns="274320"/>
          <a:lstStyle>
            <a:lvl1pPr>
              <a:defRPr u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80344" y="6476873"/>
            <a:ext cx="1054100" cy="365125"/>
          </a:xfrm>
        </p:spPr>
        <p:txBody>
          <a:bodyPr/>
          <a:lstStyle/>
          <a:p>
            <a:fld id="{6039E477-088D-487D-A482-1547B74FD15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920692" y="6476871"/>
            <a:ext cx="4350617" cy="365125"/>
          </a:xfrm>
        </p:spPr>
        <p:txBody>
          <a:bodyPr anchor="ctr"/>
          <a:lstStyle>
            <a:lvl1pPr marL="0" indent="0">
              <a:buNone/>
              <a:defRPr lang="en-US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Enter citation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6476870"/>
            <a:ext cx="1984248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898989"/>
                </a:solidFill>
              </a:rPr>
              <a:t>Division of Global HIV</a:t>
            </a:r>
            <a:r>
              <a:rPr lang="en-US" sz="1200" baseline="0" dirty="0">
                <a:solidFill>
                  <a:srgbClr val="898989"/>
                </a:solidFill>
              </a:rPr>
              <a:t> &amp; TB</a:t>
            </a:r>
            <a:endParaRPr lang="en-US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96106"/>
      </p:ext>
    </p:extLst>
  </p:cSld>
  <p:clrMapOvr>
    <a:masterClrMapping/>
  </p:clrMapOvr>
  <p:hf hd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-5992"/>
            <a:ext cx="12192000" cy="786384"/>
          </a:xfrm>
          <a:solidFill>
            <a:srgbClr val="005DAA"/>
          </a:solidFill>
        </p:spPr>
        <p:txBody>
          <a:bodyPr lIns="274320" rIns="274320" anchor="ctr">
            <a:normAutofit/>
          </a:bodyPr>
          <a:lstStyle>
            <a:lvl1pPr>
              <a:defRPr sz="4400" u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0937" y="886968"/>
            <a:ext cx="7031503" cy="55014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6032" y="886968"/>
            <a:ext cx="4398264" cy="55014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Enter photo caption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80344" y="6476873"/>
            <a:ext cx="1054100" cy="365125"/>
          </a:xfrm>
        </p:spPr>
        <p:txBody>
          <a:bodyPr/>
          <a:lstStyle/>
          <a:p>
            <a:fld id="{6039E477-088D-487D-A482-1547B74FD15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920692" y="6476871"/>
            <a:ext cx="4350617" cy="365125"/>
          </a:xfrm>
        </p:spPr>
        <p:txBody>
          <a:bodyPr anchor="ctr"/>
          <a:lstStyle>
            <a:lvl1pPr marL="0" indent="0">
              <a:buNone/>
              <a:defRPr lang="en-US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Enter citation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6476871"/>
            <a:ext cx="1984248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898989"/>
                </a:solidFill>
              </a:rPr>
              <a:t>Division of Global HIV</a:t>
            </a:r>
            <a:r>
              <a:rPr lang="en-US" sz="1200" baseline="0" dirty="0">
                <a:solidFill>
                  <a:srgbClr val="898989"/>
                </a:solidFill>
              </a:rPr>
              <a:t> &amp; TB</a:t>
            </a:r>
            <a:endParaRPr lang="en-US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733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49763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9E477-088D-487D-A482-1547B74FD154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36"/>
          <a:stretch/>
        </p:blipFill>
        <p:spPr>
          <a:xfrm>
            <a:off x="0" y="6597038"/>
            <a:ext cx="12192000" cy="260962"/>
          </a:xfrm>
          <a:prstGeom prst="rect">
            <a:avLst/>
          </a:prstGeom>
        </p:spPr>
      </p:pic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6356350"/>
            <a:ext cx="7772400" cy="365125"/>
          </a:xfrm>
        </p:spPr>
        <p:txBody>
          <a:bodyPr anchor="ctr"/>
          <a:lstStyle>
            <a:lvl1pPr marL="0" indent="0">
              <a:buNone/>
              <a:defRPr lang="en-US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Enter citation</a:t>
            </a:r>
          </a:p>
        </p:txBody>
      </p:sp>
    </p:spTree>
    <p:extLst>
      <p:ext uri="{BB962C8B-B14F-4D97-AF65-F5344CB8AC3E}">
        <p14:creationId xmlns:p14="http://schemas.microsoft.com/office/powerpoint/2010/main" val="1447666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 - Commod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2235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-9992" y="2646730"/>
          <a:ext cx="2245194" cy="41910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51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0">
                <a:tc>
                  <a:txBody>
                    <a:bodyPr/>
                    <a:lstStyle/>
                    <a:p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marL="121920" marR="121920"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Strategic Objectives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Planning Levels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Cross-Cutting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marL="121920" marR="12192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latin typeface="Calibri" panose="020F0502020204030204" pitchFamily="34" charset="0"/>
                        </a:rPr>
                        <a:t>SO Narrative</a:t>
                      </a:r>
                    </a:p>
                  </a:txBody>
                  <a:tcPr marL="121920" marR="1219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marL="121920" marR="12192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0"/>
            <a:ext cx="2235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-9992" y="2189655"/>
          <a:ext cx="2245194" cy="46538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51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0">
                <a:tc>
                  <a:txBody>
                    <a:bodyPr/>
                    <a:lstStyle/>
                    <a:p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Strategic Objectives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Planning Levels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Cross-Cutting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marL="121920" marR="12192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SO Narrative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marL="121920" marR="12192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" y="-2"/>
            <a:ext cx="12192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30020" y="203817"/>
            <a:ext cx="11690842" cy="4569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7101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 - Cross-Cut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2235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-9992" y="2646730"/>
          <a:ext cx="2245194" cy="41910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51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0">
                <a:tc>
                  <a:txBody>
                    <a:bodyPr/>
                    <a:lstStyle/>
                    <a:p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marL="121920" marR="121920"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Strategic Objectives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Planning Levels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Cross-Cutting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marL="121920" marR="12192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latin typeface="Calibri" panose="020F0502020204030204" pitchFamily="34" charset="0"/>
                        </a:rPr>
                        <a:t>SO Narrative</a:t>
                      </a:r>
                    </a:p>
                  </a:txBody>
                  <a:tcPr marL="121920" marR="1219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marL="121920" marR="12192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0"/>
            <a:ext cx="2235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-9992" y="2189655"/>
          <a:ext cx="2245194" cy="46538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51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0">
                <a:tc>
                  <a:txBody>
                    <a:bodyPr/>
                    <a:lstStyle/>
                    <a:p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Strategic Objectives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Planning Levels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Cross-Cutting</a:t>
                      </a:r>
                    </a:p>
                  </a:txBody>
                  <a:tcPr marL="121920" marR="12192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marL="121920" marR="12192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SO Narrative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marL="121920" marR="12192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" y="-2"/>
            <a:ext cx="12192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30020" y="203817"/>
            <a:ext cx="11690842" cy="4569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8906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 - COD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2235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-9992" y="2646730"/>
          <a:ext cx="2245194" cy="41910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51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0">
                <a:tc>
                  <a:txBody>
                    <a:bodyPr/>
                    <a:lstStyle/>
                    <a:p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marL="121920" marR="121920"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Strategic Objectives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Planning Levels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Cross-Cutting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marL="121920" marR="12192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latin typeface="Calibri" panose="020F0502020204030204" pitchFamily="34" charset="0"/>
                        </a:rPr>
                        <a:t>SO Narrative</a:t>
                      </a:r>
                    </a:p>
                  </a:txBody>
                  <a:tcPr marL="121920" marR="12192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marL="121920" marR="12192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0"/>
            <a:ext cx="2235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-9992" y="2180130"/>
          <a:ext cx="2245194" cy="46538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51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0">
                <a:tc>
                  <a:txBody>
                    <a:bodyPr/>
                    <a:lstStyle/>
                    <a:p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Strategic Objectives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Planning Levels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marL="121920" marR="121920" anchor="ctr"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Cross-Cutting</a:t>
                      </a:r>
                    </a:p>
                  </a:txBody>
                  <a:tcPr marL="121920" marR="121920" anchor="ctr">
                    <a:lnT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marL="121920" marR="12192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SO Narrative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marL="121920" marR="12192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" y="-2"/>
            <a:ext cx="12192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30020" y="203817"/>
            <a:ext cx="11690842" cy="4569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003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 - SO Narr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2235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-9992" y="2646730"/>
          <a:ext cx="2245194" cy="41910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51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0">
                <a:tc>
                  <a:txBody>
                    <a:bodyPr/>
                    <a:lstStyle/>
                    <a:p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marL="121920" marR="121920"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Strategic Objectives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Planning Levels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Cross-Cutting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SO Narrative</a:t>
                      </a:r>
                    </a:p>
                  </a:txBody>
                  <a:tcPr marL="121920" marR="12192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marL="121920" marR="12192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0"/>
            <a:ext cx="2235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-9992" y="2180130"/>
          <a:ext cx="2245194" cy="46538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51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0">
                <a:tc>
                  <a:txBody>
                    <a:bodyPr/>
                    <a:lstStyle/>
                    <a:p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Strategic Objectives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Planning Levels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marL="121920" marR="121920" anchor="ctr"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Cross-Cutting</a:t>
                      </a:r>
                    </a:p>
                  </a:txBody>
                  <a:tcPr marL="121920" marR="121920" anchor="ctr">
                    <a:lnT>
                      <a:noFill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marL="121920" marR="12192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SO Narrative</a:t>
                      </a:r>
                    </a:p>
                  </a:txBody>
                  <a:tcPr marL="121920" marR="12192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marL="121920" marR="12192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" y="-2"/>
            <a:ext cx="12192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30020" y="203817"/>
            <a:ext cx="11690842" cy="4569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9970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3307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fld id="{BF5C9B61-D96A-474F-BBDA-882D124DA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738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88" r:id="rId22"/>
    <p:sldLayoutId id="2147483689" r:id="rId23"/>
    <p:sldLayoutId id="2147483690" r:id="rId24"/>
    <p:sldLayoutId id="2147483691" r:id="rId25"/>
    <p:sldLayoutId id="2147483692" r:id="rId26"/>
    <p:sldLayoutId id="2147483693" r:id="rId27"/>
    <p:sldLayoutId id="2147483694" r:id="rId28"/>
    <p:sldLayoutId id="2147483695" r:id="rId29"/>
    <p:sldLayoutId id="2147483696" r:id="rId30"/>
    <p:sldLayoutId id="2147483697" r:id="rId31"/>
    <p:sldLayoutId id="2147483698" r:id="rId32"/>
    <p:sldLayoutId id="2147483699" r:id="rId33"/>
    <p:sldLayoutId id="2147483700" r:id="rId34"/>
    <p:sldLayoutId id="2147483701" r:id="rId35"/>
    <p:sldLayoutId id="2147483702" r:id="rId36"/>
    <p:sldLayoutId id="2147483703" r:id="rId37"/>
    <p:sldLayoutId id="2147483704" r:id="rId38"/>
    <p:sldLayoutId id="2147483705" r:id="rId39"/>
    <p:sldLayoutId id="2147483706" r:id="rId40"/>
    <p:sldLayoutId id="2147483707" r:id="rId41"/>
    <p:sldLayoutId id="2147483708" r:id="rId42"/>
    <p:sldLayoutId id="2147483709" r:id="rId43"/>
    <p:sldLayoutId id="2147483710" r:id="rId44"/>
    <p:sldLayoutId id="2147483711" r:id="rId45"/>
    <p:sldLayoutId id="2147483712" r:id="rId46"/>
    <p:sldLayoutId id="2147483713" r:id="rId47"/>
    <p:sldLayoutId id="2147483714" r:id="rId48"/>
    <p:sldLayoutId id="2147483718" r:id="rId49"/>
    <p:sldLayoutId id="2147483719" r:id="rId50"/>
    <p:sldLayoutId id="2147483720" r:id="rId51"/>
    <p:sldLayoutId id="2147483721" r:id="rId52"/>
    <p:sldLayoutId id="2147483722" r:id="rId53"/>
    <p:sldLayoutId id="2147483723" r:id="rId54"/>
    <p:sldLayoutId id="2147483724" r:id="rId5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0.pn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55928"/>
            <a:ext cx="12211050" cy="1573072"/>
          </a:xfrm>
        </p:spPr>
        <p:txBody>
          <a:bodyPr>
            <a:normAutofit/>
          </a:bodyPr>
          <a:lstStyle/>
          <a:p>
            <a:pPr algn="ctr"/>
            <a:r>
              <a:rPr lang="en-US" sz="3600" b="1" u="sng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racking with </a:t>
            </a:r>
            <a:r>
              <a:rPr lang="en-US" sz="3600" b="1" u="sng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ecency </a:t>
            </a:r>
            <a:r>
              <a:rPr lang="en-US" sz="3600" b="1" u="sng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ssays to </a:t>
            </a:r>
            <a:r>
              <a:rPr lang="en-US" sz="3600" b="1" u="sng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ontrol the </a:t>
            </a:r>
            <a:r>
              <a:rPr lang="en-US" sz="3600" b="1" u="sng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pidemic (TRACE)</a:t>
            </a:r>
            <a:b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0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 Health Surveillance and Response : Using Data for </a:t>
            </a:r>
            <a:r>
              <a:rPr lang="en-US" sz="3000" b="1" i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Action</a:t>
            </a:r>
          </a:p>
        </p:txBody>
      </p:sp>
      <p:pic>
        <p:nvPicPr>
          <p:cNvPr id="4" name="Google Shape;1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17439" y="4577879"/>
            <a:ext cx="1934838" cy="18616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0115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71" y="1238653"/>
            <a:ext cx="2233299" cy="1488866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cs typeface="Calibri" panose="020F0502020204030204" pitchFamily="34" charset="0"/>
              </a:rPr>
              <a:t>Vision: Translating innovation to policy 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3151188" y="1446213"/>
            <a:ext cx="9040812" cy="5386387"/>
          </a:xfrm>
        </p:spPr>
        <p:txBody>
          <a:bodyPr>
            <a:normAutofit/>
          </a:bodyPr>
          <a:lstStyle/>
          <a:p>
            <a:r>
              <a:rPr lang="en-US" sz="2400" dirty="0"/>
              <a:t>Central America Region</a:t>
            </a:r>
          </a:p>
          <a:p>
            <a:pPr lvl="1"/>
            <a:r>
              <a:rPr lang="en-US" sz="2000" dirty="0" err="1"/>
              <a:t>Recency</a:t>
            </a:r>
            <a:r>
              <a:rPr lang="en-US" sz="2000" dirty="0"/>
              <a:t> testing to be included in national HIV case reporting policy in Guatemala and Nicaragua</a:t>
            </a:r>
          </a:p>
          <a:p>
            <a:pPr lvl="1"/>
            <a:r>
              <a:rPr lang="en-US" sz="2000" dirty="0" err="1"/>
              <a:t>Recency</a:t>
            </a:r>
            <a:r>
              <a:rPr lang="en-US" sz="2000" dirty="0"/>
              <a:t> tests included in the Council of Ministries of Health from Central America (COMISCA) regional purchase list to standardize test price</a:t>
            </a:r>
          </a:p>
          <a:p>
            <a:r>
              <a:rPr lang="en-US" sz="2400" dirty="0"/>
              <a:t>Rwanda: National HIV Testing Technical Working Group has proposed inclusion of routine </a:t>
            </a:r>
            <a:r>
              <a:rPr lang="en-US" sz="2400" dirty="0" err="1"/>
              <a:t>recency</a:t>
            </a:r>
            <a:r>
              <a:rPr lang="en-US" sz="2400" dirty="0"/>
              <a:t> testing in the National Prevention Guideline revision, August 2019</a:t>
            </a:r>
          </a:p>
          <a:p>
            <a:r>
              <a:rPr lang="en-US" sz="2400" dirty="0"/>
              <a:t>Ethiopia: HIV case surveillance with </a:t>
            </a:r>
            <a:r>
              <a:rPr lang="en-US" sz="2400" dirty="0" err="1"/>
              <a:t>recency</a:t>
            </a:r>
            <a:r>
              <a:rPr lang="en-US" sz="2400" dirty="0"/>
              <a:t> testing included in the National Public Health Emergency Management guidelines</a:t>
            </a:r>
          </a:p>
          <a:p>
            <a:r>
              <a:rPr lang="en-US" sz="2400" dirty="0"/>
              <a:t>Kenya: Ministry of Health endorsed HIV case surveillance guidelines for implementation with </a:t>
            </a:r>
            <a:r>
              <a:rPr lang="en-US" sz="2400" dirty="0" err="1"/>
              <a:t>recency</a:t>
            </a:r>
            <a:r>
              <a:rPr lang="en-US" sz="2400" dirty="0"/>
              <a:t> testing among newly diagnosed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60" y="2831041"/>
            <a:ext cx="1206528" cy="8015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0" r="9421"/>
          <a:stretch/>
        </p:blipFill>
        <p:spPr>
          <a:xfrm>
            <a:off x="998960" y="3839655"/>
            <a:ext cx="1248123" cy="7756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60" y="4845870"/>
            <a:ext cx="1240497" cy="72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679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Vision: Guided by a surveillance to program continuum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8020" y="5993192"/>
            <a:ext cx="5432181" cy="79961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chemeClr val="tx1"/>
                </a:solidFill>
                <a:latin typeface="+mj-lt"/>
              </a:rPr>
              <a:t>Analyze, investigate, intervene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" name="Curved Right Arrow 3"/>
          <p:cNvSpPr/>
          <p:nvPr/>
        </p:nvSpPr>
        <p:spPr>
          <a:xfrm rot="10997162" flipH="1">
            <a:off x="455998" y="890724"/>
            <a:ext cx="1877624" cy="4801470"/>
          </a:xfrm>
          <a:prstGeom prst="curvedRightArrow">
            <a:avLst>
              <a:gd name="adj1" fmla="val 25000"/>
              <a:gd name="adj2" fmla="val 50000"/>
              <a:gd name="adj3" fmla="val 22703"/>
            </a:avLst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39A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Curved Right Arrow 17"/>
          <p:cNvSpPr/>
          <p:nvPr/>
        </p:nvSpPr>
        <p:spPr>
          <a:xfrm rot="10314471" flipV="1">
            <a:off x="9876513" y="957740"/>
            <a:ext cx="2010172" cy="4941302"/>
          </a:xfrm>
          <a:prstGeom prst="curvedRightArrow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39A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913726" y="5981408"/>
            <a:ext cx="5250024" cy="79852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Recency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testing of newly diagnosed</a:t>
            </a:r>
          </a:p>
        </p:txBody>
      </p:sp>
      <p:sp>
        <p:nvSpPr>
          <p:cNvPr id="5" name="Right Arrow 4"/>
          <p:cNvSpPr/>
          <p:nvPr/>
        </p:nvSpPr>
        <p:spPr>
          <a:xfrm flipH="1">
            <a:off x="5625606" y="6203768"/>
            <a:ext cx="1152715" cy="525132"/>
          </a:xfrm>
          <a:prstGeom prst="rightArrow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24681" y="864262"/>
            <a:ext cx="5432181" cy="79961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chemeClr val="tx1"/>
                </a:solidFill>
                <a:latin typeface="+mj-lt"/>
              </a:rPr>
              <a:t>HIV case surveillance system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441" y="1974174"/>
            <a:ext cx="3040280" cy="334610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462836" y="1763111"/>
            <a:ext cx="3379752" cy="1569660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Public Health Response</a:t>
            </a:r>
          </a:p>
          <a:p>
            <a:pPr algn="ctr"/>
            <a:endParaRPr lang="en-US" sz="2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453089" y="3639422"/>
            <a:ext cx="3358277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/>
              <a:t>Client-centered programs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53089" y="4874179"/>
            <a:ext cx="3368024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Improved quality of care</a:t>
            </a:r>
          </a:p>
          <a:p>
            <a:pPr algn="ctr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92633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US" dirty="0"/>
              <a:t>Acknowledgement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936703" y="2362910"/>
            <a:ext cx="10277476" cy="1918474"/>
          </a:xfrm>
        </p:spPr>
        <p:txBody>
          <a:bodyPr/>
          <a:lstStyle/>
          <a:p>
            <a:pPr algn="ctr"/>
            <a:r>
              <a:rPr lang="en-US" dirty="0"/>
              <a:t>PEPFAR </a:t>
            </a:r>
            <a:r>
              <a:rPr lang="en-US" dirty="0" err="1"/>
              <a:t>Recency</a:t>
            </a:r>
            <a:r>
              <a:rPr lang="en-US" dirty="0"/>
              <a:t> Community of Practice: OGAC, CDC, DOD, USAID, PEPFAR country teams, PEPFAR Implementing Partners </a:t>
            </a:r>
          </a:p>
          <a:p>
            <a:pPr algn="ctr"/>
            <a:r>
              <a:rPr lang="en-US" dirty="0"/>
              <a:t>TRACE extramural partners: UCSF &amp; ICAP</a:t>
            </a:r>
          </a:p>
          <a:p>
            <a:pPr algn="ctr"/>
            <a:r>
              <a:rPr lang="en-US" dirty="0"/>
              <a:t>Ministries of Health from El Salvador, Guatemala, Honduras, Nicaragua, Panama, Ethiopia, Kenya, and Rwanda</a:t>
            </a:r>
          </a:p>
        </p:txBody>
      </p:sp>
    </p:spTree>
    <p:extLst>
      <p:ext uri="{BB962C8B-B14F-4D97-AF65-F5344CB8AC3E}">
        <p14:creationId xmlns:p14="http://schemas.microsoft.com/office/powerpoint/2010/main" val="1798337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PEPFAR’s Public Health Surveillance &amp; Response Initiative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2220" t="19436" r="5142" b="-1"/>
          <a:stretch/>
        </p:blipFill>
        <p:spPr>
          <a:xfrm>
            <a:off x="-4438" y="748561"/>
            <a:ext cx="12196438" cy="566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080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Effective epidemic control requires quick detection and response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6039E477-088D-487D-A482-1547B74FD154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509" y="1678114"/>
            <a:ext cx="10657863" cy="300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948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50" y="1506116"/>
            <a:ext cx="4068373" cy="2972052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HIV rapid tests for recent infection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0" y="957263"/>
            <a:ext cx="11614150" cy="191928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</a:t>
            </a:r>
            <a:r>
              <a:rPr lang="en-US" dirty="0" err="1"/>
              <a:t>Sedia</a:t>
            </a:r>
            <a:r>
              <a:rPr lang="en-US" dirty="0"/>
              <a:t> Asante – Dip Stick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09151" y="4408208"/>
            <a:ext cx="5139358" cy="1672579"/>
            <a:chOff x="1912952" y="2319794"/>
            <a:chExt cx="5139358" cy="167257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5690B28-DFDC-491F-8031-F977EEF4F2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800000">
              <a:off x="1912952" y="2643480"/>
              <a:ext cx="4133518" cy="1332234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046470" y="2660138"/>
              <a:ext cx="10058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Negative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504930" y="2319794"/>
              <a:ext cx="2929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C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195340" y="2324696"/>
              <a:ext cx="2929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V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74721" y="2319794"/>
              <a:ext cx="4289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LT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031414" y="3179581"/>
              <a:ext cx="10058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Recent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31414" y="3684596"/>
              <a:ext cx="10058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Long-term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913077" y="4540383"/>
            <a:ext cx="4040317" cy="2101061"/>
            <a:chOff x="6799753" y="2014394"/>
            <a:chExt cx="4013282" cy="326626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C32B0C9-92F0-4E41-8C8A-C6F118C69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9753" y="2014394"/>
              <a:ext cx="3089644" cy="3266266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582423" y="2458293"/>
              <a:ext cx="956590" cy="4784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Negative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582422" y="4469801"/>
              <a:ext cx="1230613" cy="4784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Long-term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582424" y="3427863"/>
              <a:ext cx="767363" cy="4784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Recent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7" t="10424" b="5576"/>
          <a:stretch/>
        </p:blipFill>
        <p:spPr>
          <a:xfrm>
            <a:off x="7129834" y="1456393"/>
            <a:ext cx="4368161" cy="3021775"/>
          </a:xfrm>
          <a:prstGeom prst="rect">
            <a:avLst/>
          </a:prstGeom>
        </p:spPr>
      </p:pic>
      <p:sp>
        <p:nvSpPr>
          <p:cNvPr id="23" name="Text Placeholder 4"/>
          <p:cNvSpPr txBox="1">
            <a:spLocks/>
          </p:cNvSpPr>
          <p:nvPr/>
        </p:nvSpPr>
        <p:spPr>
          <a:xfrm>
            <a:off x="7667465" y="1013815"/>
            <a:ext cx="368534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6550" indent="-1603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7850" indent="-2413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egoe UI" panose="020B0502040204020203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1762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7113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entury Gothic" panose="020B0502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01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Maxim Swift – Cassette </a:t>
            </a:r>
          </a:p>
        </p:txBody>
      </p:sp>
    </p:spTree>
    <p:extLst>
      <p:ext uri="{BB962C8B-B14F-4D97-AF65-F5344CB8AC3E}">
        <p14:creationId xmlns:p14="http://schemas.microsoft.com/office/powerpoint/2010/main" val="1109370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Real-time data review through TRACE data dashboards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3" name="Google Shape;263;p38"/>
          <p:cNvPicPr preferRelativeResize="0"/>
          <p:nvPr/>
        </p:nvPicPr>
        <p:blipFill rotWithShape="1">
          <a:blip r:embed="rId3">
            <a:alphaModFix/>
          </a:blip>
          <a:srcRect t="12892" b="-43"/>
          <a:stretch/>
        </p:blipFill>
        <p:spPr>
          <a:xfrm>
            <a:off x="0" y="841131"/>
            <a:ext cx="6838950" cy="4569069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8"/>
          <p:cNvSpPr txBox="1"/>
          <p:nvPr/>
        </p:nvSpPr>
        <p:spPr>
          <a:xfrm>
            <a:off x="6695565" y="855321"/>
            <a:ext cx="306438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*Simulated data used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9" name="Google Shape;269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23644" y="2085976"/>
            <a:ext cx="7168355" cy="42518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1998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30020" y="74950"/>
            <a:ext cx="11690842" cy="81565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Interpreting HIV recent infection trends…it’s not simple </a:t>
            </a:r>
          </a:p>
          <a:p>
            <a:r>
              <a:rPr lang="en-US" dirty="0"/>
              <a:t>but trends over time by geography will be critical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230020" y="1148422"/>
            <a:ext cx="11677650" cy="501808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Know your population</a:t>
            </a:r>
          </a:p>
          <a:p>
            <a:pPr lvl="1"/>
            <a:r>
              <a:rPr lang="en-US" b="1" dirty="0"/>
              <a:t>TRACE</a:t>
            </a:r>
            <a:r>
              <a:rPr lang="en-US" dirty="0"/>
              <a:t> provides trends in the ‘proportion’ recent among the </a:t>
            </a:r>
            <a:r>
              <a:rPr lang="en-US" u="sng" dirty="0"/>
              <a:t>newly HIV diagnosed</a:t>
            </a:r>
            <a:r>
              <a:rPr lang="en-US" dirty="0"/>
              <a:t> population</a:t>
            </a:r>
          </a:p>
          <a:p>
            <a:pPr lvl="1"/>
            <a:r>
              <a:rPr lang="en-US" dirty="0"/>
              <a:t>Context and data triangulation are critical for interpretation of trends </a:t>
            </a:r>
          </a:p>
          <a:p>
            <a:pPr lvl="2"/>
            <a:r>
              <a:rPr lang="en-US" dirty="0"/>
              <a:t>proportion of PLHIV diagnosed and on ART</a:t>
            </a:r>
          </a:p>
          <a:p>
            <a:pPr lvl="2"/>
            <a:r>
              <a:rPr lang="en-US" dirty="0"/>
              <a:t>program’s HIV testing efforts</a:t>
            </a:r>
          </a:p>
          <a:p>
            <a:pPr lvl="2"/>
            <a:r>
              <a:rPr lang="en-US" dirty="0"/>
              <a:t>persons’ HIV testing patterns</a:t>
            </a:r>
          </a:p>
          <a:p>
            <a:pPr lvl="2"/>
            <a:endParaRPr lang="en-US" dirty="0"/>
          </a:p>
          <a:p>
            <a:r>
              <a:rPr lang="en-US" dirty="0"/>
              <a:t>Recent infections indicate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ongoing HIV transmission </a:t>
            </a:r>
            <a:r>
              <a:rPr lang="en-US" i="1" dirty="0"/>
              <a:t>AND</a:t>
            </a:r>
            <a:r>
              <a:rPr lang="en-US" dirty="0"/>
              <a:t>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early HIV diagnosis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endParaRPr lang="en-US" dirty="0"/>
          </a:p>
          <a:p>
            <a:r>
              <a:rPr lang="en-US" dirty="0"/>
              <a:t>An increase in the number or proportion testing recent may mean: </a:t>
            </a:r>
            <a:endParaRPr lang="en-US" sz="2400" dirty="0"/>
          </a:p>
          <a:p>
            <a:pPr lvl="1"/>
            <a:r>
              <a:rPr lang="en-US" dirty="0"/>
              <a:t>new HIV infections are increasing </a:t>
            </a:r>
          </a:p>
          <a:p>
            <a:pPr lvl="1"/>
            <a:r>
              <a:rPr lang="en-US" dirty="0"/>
              <a:t>program increasing testing efforts and diagnosing PLHIV early </a:t>
            </a:r>
          </a:p>
          <a:p>
            <a:pPr lvl="1"/>
            <a:r>
              <a:rPr lang="en-US" dirty="0"/>
              <a:t>persons at risk are retesting frequently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814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30020" y="84838"/>
            <a:ext cx="11690842" cy="627727"/>
          </a:xfrm>
        </p:spPr>
        <p:txBody>
          <a:bodyPr>
            <a:normAutofit fontScale="92500"/>
          </a:bodyPr>
          <a:lstStyle/>
          <a:p>
            <a:r>
              <a:rPr lang="en-US" dirty="0"/>
              <a:t>PEPFAR-supported countries implementing TRACE, FY19 &amp; FY20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6039E477-088D-487D-A482-1547B74FD154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1923"/>
          <a:stretch/>
        </p:blipFill>
        <p:spPr>
          <a:xfrm>
            <a:off x="177474" y="717631"/>
            <a:ext cx="11984379" cy="5626020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422009" y="5110485"/>
            <a:ext cx="1704975" cy="1219200"/>
            <a:chOff x="557211" y="3862244"/>
            <a:chExt cx="1704975" cy="12192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7211" y="3862244"/>
              <a:ext cx="1704975" cy="12192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919432" y="3871389"/>
              <a:ext cx="1293880" cy="88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dirty="0"/>
                <a:t>TRACE FY19</a:t>
              </a:r>
            </a:p>
            <a:p>
              <a:pPr>
                <a:lnSpc>
                  <a:spcPct val="150000"/>
                </a:lnSpc>
              </a:pPr>
              <a:r>
                <a:rPr lang="en-US" dirty="0"/>
                <a:t>TRACE FY20</a:t>
              </a:r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 flipH="1">
            <a:off x="1968348" y="3441059"/>
            <a:ext cx="426027" cy="1447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191316" y="3727562"/>
            <a:ext cx="279748" cy="4433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9666160" y="3334388"/>
            <a:ext cx="743720" cy="2710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409880" y="3150687"/>
            <a:ext cx="1028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3"/>
                </a:solidFill>
              </a:rPr>
              <a:t>Vietnam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03430" y="3229233"/>
            <a:ext cx="117933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3"/>
                </a:solidFill>
              </a:rPr>
              <a:t>El Salvador</a:t>
            </a:r>
          </a:p>
          <a:p>
            <a:r>
              <a:rPr lang="en-US" sz="1400" b="1" dirty="0">
                <a:solidFill>
                  <a:schemeClr val="accent3"/>
                </a:solidFill>
              </a:rPr>
              <a:t>Guatemala</a:t>
            </a:r>
          </a:p>
          <a:p>
            <a:r>
              <a:rPr lang="en-US" sz="1400" b="1" dirty="0">
                <a:solidFill>
                  <a:schemeClr val="accent3"/>
                </a:solidFill>
              </a:rPr>
              <a:t>Honduras</a:t>
            </a:r>
          </a:p>
          <a:p>
            <a:r>
              <a:rPr lang="en-US" sz="1400" b="1" dirty="0">
                <a:solidFill>
                  <a:schemeClr val="accent3"/>
                </a:solidFill>
              </a:rPr>
              <a:t>Nicaragua</a:t>
            </a:r>
          </a:p>
          <a:p>
            <a:r>
              <a:rPr lang="en-US" sz="1400" b="1" dirty="0">
                <a:solidFill>
                  <a:schemeClr val="accent3"/>
                </a:solidFill>
              </a:rPr>
              <a:t>Panama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471064" y="3334388"/>
            <a:ext cx="110207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chemeClr val="accent3"/>
                </a:solidFill>
              </a:rPr>
              <a:t>eSwatini</a:t>
            </a:r>
            <a:r>
              <a:rPr lang="en-US" sz="1400" b="1" dirty="0">
                <a:solidFill>
                  <a:schemeClr val="accent3"/>
                </a:solidFill>
              </a:rPr>
              <a:t> Ethiopia</a:t>
            </a:r>
          </a:p>
          <a:p>
            <a:r>
              <a:rPr lang="en-US" sz="1400" b="1" dirty="0">
                <a:solidFill>
                  <a:schemeClr val="accent3"/>
                </a:solidFill>
              </a:rPr>
              <a:t>Kenya</a:t>
            </a:r>
          </a:p>
          <a:p>
            <a:r>
              <a:rPr lang="en-US" sz="1400" b="1" dirty="0">
                <a:solidFill>
                  <a:schemeClr val="accent3"/>
                </a:solidFill>
              </a:rPr>
              <a:t>Lesotho</a:t>
            </a:r>
          </a:p>
          <a:p>
            <a:r>
              <a:rPr lang="en-US" sz="1400" b="1" dirty="0">
                <a:solidFill>
                  <a:schemeClr val="accent3"/>
                </a:solidFill>
              </a:rPr>
              <a:t>Malawi</a:t>
            </a:r>
          </a:p>
          <a:p>
            <a:r>
              <a:rPr lang="en-US" sz="1400" b="1" dirty="0">
                <a:solidFill>
                  <a:schemeClr val="accent3"/>
                </a:solidFill>
              </a:rPr>
              <a:t>Namibia</a:t>
            </a:r>
          </a:p>
          <a:p>
            <a:r>
              <a:rPr lang="en-US" sz="1400" b="1" dirty="0">
                <a:solidFill>
                  <a:schemeClr val="accent3"/>
                </a:solidFill>
              </a:rPr>
              <a:t>Rwanda</a:t>
            </a:r>
          </a:p>
          <a:p>
            <a:r>
              <a:rPr lang="en-US" sz="1400" b="1" dirty="0">
                <a:solidFill>
                  <a:schemeClr val="accent3"/>
                </a:solidFill>
              </a:rPr>
              <a:t>Tanzania</a:t>
            </a:r>
          </a:p>
          <a:p>
            <a:r>
              <a:rPr lang="en-US" sz="1400" b="1" dirty="0">
                <a:solidFill>
                  <a:schemeClr val="accent3"/>
                </a:solidFill>
              </a:rPr>
              <a:t>Uganda</a:t>
            </a:r>
          </a:p>
          <a:p>
            <a:r>
              <a:rPr lang="en-US" sz="1400" b="1" dirty="0">
                <a:solidFill>
                  <a:schemeClr val="accent3"/>
                </a:solidFill>
              </a:rPr>
              <a:t>Zambia</a:t>
            </a:r>
          </a:p>
          <a:p>
            <a:r>
              <a:rPr lang="en-US" sz="1400" b="1" dirty="0">
                <a:solidFill>
                  <a:schemeClr val="accent3"/>
                </a:solidFill>
              </a:rPr>
              <a:t>Zimbabwe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3276111" y="3084489"/>
            <a:ext cx="368394" cy="144744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808975" y="2947982"/>
            <a:ext cx="1028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</a:rPr>
              <a:t>Barbados</a:t>
            </a:r>
          </a:p>
          <a:p>
            <a:r>
              <a:rPr lang="en-US" sz="1400" b="1" dirty="0">
                <a:solidFill>
                  <a:schemeClr val="accent1"/>
                </a:solidFill>
              </a:rPr>
              <a:t>Brazil </a:t>
            </a:r>
          </a:p>
          <a:p>
            <a:r>
              <a:rPr lang="en-US" sz="1400" b="1" dirty="0">
                <a:solidFill>
                  <a:schemeClr val="accent1"/>
                </a:solidFill>
              </a:rPr>
              <a:t>Jamaica</a:t>
            </a:r>
          </a:p>
          <a:p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67300" y="3960367"/>
            <a:ext cx="10287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</a:rPr>
              <a:t>Burundi DRC</a:t>
            </a:r>
          </a:p>
          <a:p>
            <a:r>
              <a:rPr lang="en-US" sz="1400" b="1" dirty="0">
                <a:solidFill>
                  <a:schemeClr val="accent1"/>
                </a:solidFill>
              </a:rPr>
              <a:t>Nigeria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5403273" y="3749732"/>
            <a:ext cx="374072" cy="226812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8355399" y="2274305"/>
            <a:ext cx="1982310" cy="50188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0337709" y="2264308"/>
            <a:ext cx="13525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b="1" dirty="0">
              <a:solidFill>
                <a:schemeClr val="accent1"/>
              </a:solidFill>
            </a:endParaRPr>
          </a:p>
          <a:p>
            <a:r>
              <a:rPr lang="en-US" sz="1400" b="1" dirty="0">
                <a:solidFill>
                  <a:schemeClr val="accent1"/>
                </a:solidFill>
              </a:rPr>
              <a:t>Kyrgyz Republic</a:t>
            </a:r>
          </a:p>
          <a:p>
            <a:r>
              <a:rPr lang="en-US" sz="1400" b="1" dirty="0">
                <a:solidFill>
                  <a:schemeClr val="accent1"/>
                </a:solidFill>
              </a:rPr>
              <a:t>Tajikistan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712566"/>
            <a:ext cx="3539945" cy="1754326"/>
          </a:xfrm>
          <a:prstGeom prst="rect">
            <a:avLst/>
          </a:prstGeom>
          <a:solidFill>
            <a:srgbClr val="CCFF66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By year-end FY19, 17 PEPFAR-supported countries will have established recent infection surveillance systems, and by year-end FY20, an additional 10 countries will be added.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3740152" y="3607212"/>
            <a:ext cx="162230" cy="35154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5590309" y="4285378"/>
            <a:ext cx="571804" cy="113406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9311036" y="3529942"/>
            <a:ext cx="1102076" cy="241958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0413112" y="3287082"/>
            <a:ext cx="13525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b="1" dirty="0">
              <a:solidFill>
                <a:schemeClr val="accent1"/>
              </a:solidFill>
            </a:endParaRPr>
          </a:p>
          <a:p>
            <a:r>
              <a:rPr lang="en-US" sz="1400" b="1" dirty="0">
                <a:solidFill>
                  <a:schemeClr val="accent1"/>
                </a:solidFill>
              </a:rPr>
              <a:t>Cambodia</a:t>
            </a:r>
          </a:p>
          <a:p>
            <a:r>
              <a:rPr lang="en-US" sz="1400" b="1" dirty="0">
                <a:solidFill>
                  <a:schemeClr val="accent1"/>
                </a:solidFill>
              </a:rPr>
              <a:t>Thailand</a:t>
            </a:r>
          </a:p>
        </p:txBody>
      </p:sp>
    </p:spTree>
    <p:extLst>
      <p:ext uri="{BB962C8B-B14F-4D97-AF65-F5344CB8AC3E}">
        <p14:creationId xmlns:p14="http://schemas.microsoft.com/office/powerpoint/2010/main" val="224089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/>
          <p:cNvSpPr txBox="1"/>
          <p:nvPr/>
        </p:nvSpPr>
        <p:spPr>
          <a:xfrm>
            <a:off x="13139" y="788212"/>
            <a:ext cx="9430296" cy="3416320"/>
          </a:xfrm>
          <a:prstGeom prst="rect">
            <a:avLst/>
          </a:prstGeom>
          <a:solidFill>
            <a:schemeClr val="accent1">
              <a:lumMod val="40000"/>
              <a:lumOff val="60000"/>
              <a:alpha val="44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39A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0039A6"/>
              </a:solidFill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39A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0039A6"/>
              </a:solidFill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39A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0039A6"/>
              </a:solidFill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39A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0039A6"/>
              </a:solidFill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39A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0039A6"/>
              </a:solidFill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39A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39A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3099" y="101222"/>
            <a:ext cx="12178861" cy="709185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cs typeface="Calibri Light" panose="020F0302020204030204" pitchFamily="34" charset="0"/>
              </a:rPr>
              <a:t>Standing up TRACE: Integrating </a:t>
            </a:r>
            <a:r>
              <a:rPr lang="en-US" sz="2800" dirty="0" err="1">
                <a:cs typeface="Calibri Light" panose="020F0302020204030204" pitchFamily="34" charset="0"/>
              </a:rPr>
              <a:t>recency</a:t>
            </a:r>
            <a:r>
              <a:rPr lang="en-US" sz="2800" dirty="0">
                <a:cs typeface="Calibri Light" panose="020F0302020204030204" pitchFamily="34" charset="0"/>
              </a:rPr>
              <a:t> </a:t>
            </a:r>
            <a:r>
              <a:rPr lang="en-US" sz="2800" dirty="0">
                <a:cs typeface="Calibri" panose="020F0502020204030204" pitchFamily="34" charset="0"/>
              </a:rPr>
              <a:t>testing into routine HIV testing programs</a:t>
            </a:r>
            <a:endParaRPr lang="en-US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3985838"/>
            <a:ext cx="9443435" cy="2862322"/>
          </a:xfrm>
          <a:prstGeom prst="rect">
            <a:avLst/>
          </a:prstGeom>
          <a:solidFill>
            <a:schemeClr val="bg2">
              <a:lumMod val="20000"/>
              <a:lumOff val="80000"/>
              <a:alpha val="5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39A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0039A6"/>
              </a:solidFill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39A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0039A6"/>
              </a:solidFill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39A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0039A6"/>
              </a:solidFill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39A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0039A6"/>
              </a:solidFill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39A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39A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2940349" y="1289272"/>
            <a:ext cx="1420465" cy="414150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HTS client</a:t>
            </a: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3015207" y="1882585"/>
            <a:ext cx="1137619" cy="264217"/>
          </a:xfrm>
          <a:prstGeom prst="roundRect">
            <a:avLst>
              <a:gd name="adj" fmla="val 16667"/>
            </a:avLst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Rapid Test 1</a:t>
            </a: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2271796" y="2493539"/>
            <a:ext cx="1103535" cy="258000"/>
          </a:xfrm>
          <a:prstGeom prst="roundRect">
            <a:avLst>
              <a:gd name="adj" fmla="val 16667"/>
            </a:avLst>
          </a:prstGeom>
          <a:ln w="1905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Non Reactive</a:t>
            </a: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H="1">
            <a:off x="3593145" y="1712456"/>
            <a:ext cx="664" cy="18706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AutoShape 15"/>
          <p:cNvSpPr>
            <a:spLocks noChangeArrowheads="1"/>
          </p:cNvSpPr>
          <p:nvPr/>
        </p:nvSpPr>
        <p:spPr bwMode="auto">
          <a:xfrm>
            <a:off x="4054845" y="2490249"/>
            <a:ext cx="967034" cy="263595"/>
          </a:xfrm>
          <a:prstGeom prst="roundRect">
            <a:avLst>
              <a:gd name="adj" fmla="val 16667"/>
            </a:avLst>
          </a:prstGeom>
          <a:ln w="1905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Reactive</a:t>
            </a:r>
          </a:p>
        </p:txBody>
      </p:sp>
      <p:sp>
        <p:nvSpPr>
          <p:cNvPr id="13" name="Line 19"/>
          <p:cNvSpPr>
            <a:spLocks noChangeShapeType="1"/>
          </p:cNvSpPr>
          <p:nvPr/>
        </p:nvSpPr>
        <p:spPr bwMode="auto">
          <a:xfrm>
            <a:off x="2806717" y="2330707"/>
            <a:ext cx="1785844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Line 20"/>
          <p:cNvSpPr>
            <a:spLocks noChangeShapeType="1"/>
          </p:cNvSpPr>
          <p:nvPr/>
        </p:nvSpPr>
        <p:spPr bwMode="auto">
          <a:xfrm>
            <a:off x="3593145" y="2149359"/>
            <a:ext cx="664" cy="18950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AutoShape 25"/>
          <p:cNvSpPr>
            <a:spLocks noChangeArrowheads="1"/>
          </p:cNvSpPr>
          <p:nvPr/>
        </p:nvSpPr>
        <p:spPr bwMode="auto">
          <a:xfrm>
            <a:off x="3970832" y="2858981"/>
            <a:ext cx="1195273" cy="274003"/>
          </a:xfrm>
          <a:prstGeom prst="roundRect">
            <a:avLst>
              <a:gd name="adj" fmla="val 16667"/>
            </a:avLst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Rapid Test 2</a:t>
            </a:r>
          </a:p>
        </p:txBody>
      </p:sp>
      <p:sp>
        <p:nvSpPr>
          <p:cNvPr id="16" name="Line 27"/>
          <p:cNvSpPr>
            <a:spLocks noChangeShapeType="1"/>
          </p:cNvSpPr>
          <p:nvPr/>
        </p:nvSpPr>
        <p:spPr bwMode="auto">
          <a:xfrm>
            <a:off x="3593144" y="3264247"/>
            <a:ext cx="1663659" cy="304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Line 31"/>
          <p:cNvSpPr>
            <a:spLocks noChangeShapeType="1"/>
          </p:cNvSpPr>
          <p:nvPr/>
        </p:nvSpPr>
        <p:spPr bwMode="auto">
          <a:xfrm flipH="1">
            <a:off x="4577947" y="2757673"/>
            <a:ext cx="1" cy="11298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AutoShape 32"/>
          <p:cNvSpPr>
            <a:spLocks noChangeArrowheads="1"/>
          </p:cNvSpPr>
          <p:nvPr/>
        </p:nvSpPr>
        <p:spPr bwMode="auto">
          <a:xfrm>
            <a:off x="696011" y="3391185"/>
            <a:ext cx="1994838" cy="411996"/>
          </a:xfrm>
          <a:prstGeom prst="roundRect">
            <a:avLst>
              <a:gd name="adj" fmla="val 16667"/>
            </a:avLst>
          </a:prstGeom>
          <a:solidFill>
            <a:srgbClr val="99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INDETERMINATE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(Follow country guidelines)</a:t>
            </a:r>
          </a:p>
        </p:txBody>
      </p:sp>
      <p:sp>
        <p:nvSpPr>
          <p:cNvPr id="19" name="AutoShape 33"/>
          <p:cNvSpPr>
            <a:spLocks noChangeArrowheads="1"/>
          </p:cNvSpPr>
          <p:nvPr/>
        </p:nvSpPr>
        <p:spPr bwMode="auto">
          <a:xfrm>
            <a:off x="4671478" y="3434761"/>
            <a:ext cx="1136429" cy="267604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Reactive</a:t>
            </a:r>
            <a:r>
              <a:rPr kumimoji="0" lang="en-US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20" name="AutoShape 35"/>
          <p:cNvSpPr>
            <a:spLocks noChangeArrowheads="1"/>
          </p:cNvSpPr>
          <p:nvPr/>
        </p:nvSpPr>
        <p:spPr bwMode="auto">
          <a:xfrm>
            <a:off x="3062163" y="3443889"/>
            <a:ext cx="1043708" cy="267604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Non Reactive</a:t>
            </a:r>
          </a:p>
        </p:txBody>
      </p:sp>
      <p:sp>
        <p:nvSpPr>
          <p:cNvPr id="21" name="AutoShape 37"/>
          <p:cNvSpPr>
            <a:spLocks noChangeArrowheads="1"/>
          </p:cNvSpPr>
          <p:nvPr/>
        </p:nvSpPr>
        <p:spPr bwMode="auto">
          <a:xfrm>
            <a:off x="4518419" y="5542295"/>
            <a:ext cx="1253963" cy="422353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Viral load test</a:t>
            </a:r>
          </a:p>
        </p:txBody>
      </p:sp>
      <p:sp>
        <p:nvSpPr>
          <p:cNvPr id="22" name="AutoShape 55"/>
          <p:cNvSpPr>
            <a:spLocks noChangeArrowheads="1"/>
          </p:cNvSpPr>
          <p:nvPr/>
        </p:nvSpPr>
        <p:spPr bwMode="auto">
          <a:xfrm>
            <a:off x="3593144" y="4209995"/>
            <a:ext cx="3910497" cy="44743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AFCAFF">
                    <a:lumMod val="10000"/>
                  </a:srgbClr>
                </a:solidFill>
                <a:uLnTx/>
                <a:uFillTx/>
                <a:latin typeface="Arial"/>
                <a:ea typeface="+mn-ea"/>
                <a:cs typeface="+mn-cs"/>
              </a:rPr>
              <a:t>Rapid test for recent infection (RTRI) </a:t>
            </a:r>
          </a:p>
        </p:txBody>
      </p:sp>
      <p:sp>
        <p:nvSpPr>
          <p:cNvPr id="23" name="AutoShape 58"/>
          <p:cNvSpPr>
            <a:spLocks noChangeArrowheads="1"/>
          </p:cNvSpPr>
          <p:nvPr/>
        </p:nvSpPr>
        <p:spPr bwMode="auto">
          <a:xfrm>
            <a:off x="696011" y="2466628"/>
            <a:ext cx="1390382" cy="310835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Report NEGATIVE</a:t>
            </a:r>
          </a:p>
        </p:txBody>
      </p:sp>
      <p:sp>
        <p:nvSpPr>
          <p:cNvPr id="24" name="AutoShape 55"/>
          <p:cNvSpPr>
            <a:spLocks noChangeArrowheads="1"/>
          </p:cNvSpPr>
          <p:nvPr/>
        </p:nvSpPr>
        <p:spPr bwMode="auto">
          <a:xfrm>
            <a:off x="4538362" y="4870643"/>
            <a:ext cx="780648" cy="43605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Tested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recent</a:t>
            </a:r>
          </a:p>
        </p:txBody>
      </p:sp>
      <p:cxnSp>
        <p:nvCxnSpPr>
          <p:cNvPr id="25" name="Straight Arrow Connector 24"/>
          <p:cNvCxnSpPr>
            <a:stCxn id="10" idx="1"/>
          </p:cNvCxnSpPr>
          <p:nvPr/>
        </p:nvCxnSpPr>
        <p:spPr>
          <a:xfrm flipH="1">
            <a:off x="2108574" y="2622539"/>
            <a:ext cx="163222" cy="593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950217" y="4667842"/>
            <a:ext cx="1" cy="17903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2737804" y="3568563"/>
            <a:ext cx="27740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Line 22"/>
          <p:cNvSpPr>
            <a:spLocks noChangeShapeType="1"/>
          </p:cNvSpPr>
          <p:nvPr/>
        </p:nvSpPr>
        <p:spPr bwMode="auto">
          <a:xfrm>
            <a:off x="2806717" y="2338866"/>
            <a:ext cx="0" cy="14688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Line 31"/>
          <p:cNvSpPr>
            <a:spLocks noChangeShapeType="1"/>
          </p:cNvSpPr>
          <p:nvPr/>
        </p:nvSpPr>
        <p:spPr bwMode="auto">
          <a:xfrm flipH="1">
            <a:off x="4579626" y="3155885"/>
            <a:ext cx="1" cy="11298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" name="Line 22"/>
          <p:cNvSpPr>
            <a:spLocks noChangeShapeType="1"/>
          </p:cNvSpPr>
          <p:nvPr/>
        </p:nvSpPr>
        <p:spPr bwMode="auto">
          <a:xfrm>
            <a:off x="3593144" y="3258226"/>
            <a:ext cx="0" cy="17653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Line 22"/>
          <p:cNvSpPr>
            <a:spLocks noChangeShapeType="1"/>
          </p:cNvSpPr>
          <p:nvPr/>
        </p:nvSpPr>
        <p:spPr bwMode="auto">
          <a:xfrm>
            <a:off x="5253103" y="3267291"/>
            <a:ext cx="0" cy="17653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5832619" y="4668351"/>
            <a:ext cx="1" cy="17903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AutoShape 55"/>
          <p:cNvSpPr>
            <a:spLocks noChangeArrowheads="1"/>
          </p:cNvSpPr>
          <p:nvPr/>
        </p:nvSpPr>
        <p:spPr bwMode="auto">
          <a:xfrm>
            <a:off x="5496133" y="4870643"/>
            <a:ext cx="887892" cy="438462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Tested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Long term</a:t>
            </a:r>
          </a:p>
        </p:txBody>
      </p:sp>
      <p:sp>
        <p:nvSpPr>
          <p:cNvPr id="35" name="AutoShape 55"/>
          <p:cNvSpPr>
            <a:spLocks noChangeArrowheads="1"/>
          </p:cNvSpPr>
          <p:nvPr/>
        </p:nvSpPr>
        <p:spPr bwMode="auto">
          <a:xfrm>
            <a:off x="3156423" y="6191564"/>
            <a:ext cx="3064354" cy="436050"/>
          </a:xfrm>
          <a:prstGeom prst="roundRect">
            <a:avLst>
              <a:gd name="adj" fmla="val 16667"/>
            </a:avLst>
          </a:prstGeom>
          <a:noFill/>
          <a:ln w="412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Confirmed recent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(Tested recent + VL≥1,000 copies/mL)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5815188" y="3544278"/>
            <a:ext cx="267455" cy="593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AutoShape 58"/>
          <p:cNvSpPr>
            <a:spLocks noChangeArrowheads="1"/>
          </p:cNvSpPr>
          <p:nvPr/>
        </p:nvSpPr>
        <p:spPr bwMode="auto">
          <a:xfrm>
            <a:off x="6113259" y="3395496"/>
            <a:ext cx="1390382" cy="310835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Report POSITIVE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4950216" y="5344986"/>
            <a:ext cx="1" cy="17903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980631" y="6003741"/>
            <a:ext cx="1" cy="17903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480082" y="936674"/>
            <a:ext cx="240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39A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National HIV testing algorithm</a:t>
            </a:r>
          </a:p>
        </p:txBody>
      </p:sp>
      <p:sp>
        <p:nvSpPr>
          <p:cNvPr id="41" name="Line 22"/>
          <p:cNvSpPr>
            <a:spLocks noChangeShapeType="1"/>
          </p:cNvSpPr>
          <p:nvPr/>
        </p:nvSpPr>
        <p:spPr bwMode="auto">
          <a:xfrm>
            <a:off x="4580205" y="2334258"/>
            <a:ext cx="0" cy="14688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18813" y="4544600"/>
            <a:ext cx="3017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39A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Supplementary test for recent infection among newly diagnosed 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5319010" y="3782971"/>
            <a:ext cx="0" cy="43844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9443436" y="812927"/>
            <a:ext cx="2354525" cy="5940088"/>
          </a:xfrm>
          <a:prstGeom prst="rect">
            <a:avLst/>
          </a:prstGeom>
          <a:solidFill>
            <a:srgbClr val="CCFFCC">
              <a:alpha val="39000"/>
            </a:srgb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9A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9A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9A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9A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9A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National M&amp;E systems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1" dirty="0">
              <a:solidFill>
                <a:srgbClr val="0039A6"/>
              </a:solidFill>
              <a:latin typeface="Arial"/>
            </a:endParaRPr>
          </a:p>
          <a:p>
            <a:pPr algn="ctr">
              <a:defRPr/>
            </a:pPr>
            <a:r>
              <a:rPr lang="en-US" sz="2000" b="1" dirty="0">
                <a:solidFill>
                  <a:srgbClr val="0039A6"/>
                </a:solidFill>
                <a:latin typeface="Arial"/>
              </a:rPr>
              <a:t>National surveillance systems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9A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9A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0039A6"/>
                </a:solidFill>
                <a:latin typeface="Arial"/>
              </a:rPr>
              <a:t>Public health Response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9A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1" dirty="0">
              <a:solidFill>
                <a:srgbClr val="0039A6"/>
              </a:solidFill>
              <a:latin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9A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1" dirty="0">
              <a:solidFill>
                <a:srgbClr val="0039A6"/>
              </a:solidFill>
              <a:latin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9A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1" dirty="0">
              <a:solidFill>
                <a:srgbClr val="0039A6"/>
              </a:solidFill>
              <a:latin typeface="Arial"/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6250297" y="6447626"/>
            <a:ext cx="267455" cy="593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AutoShape 58"/>
          <p:cNvSpPr>
            <a:spLocks noChangeArrowheads="1"/>
          </p:cNvSpPr>
          <p:nvPr/>
        </p:nvSpPr>
        <p:spPr bwMode="auto">
          <a:xfrm>
            <a:off x="6547272" y="6316779"/>
            <a:ext cx="1390382" cy="310835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Report RECENT</a:t>
            </a:r>
          </a:p>
        </p:txBody>
      </p:sp>
      <p:cxnSp>
        <p:nvCxnSpPr>
          <p:cNvPr id="58" name="Straight Arrow Connector 57"/>
          <p:cNvCxnSpPr>
            <a:stCxn id="37" idx="3"/>
          </p:cNvCxnSpPr>
          <p:nvPr/>
        </p:nvCxnSpPr>
        <p:spPr>
          <a:xfrm flipV="1">
            <a:off x="7503641" y="3550913"/>
            <a:ext cx="1847280" cy="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56" idx="3"/>
            <a:endCxn id="51" idx="1"/>
          </p:cNvCxnSpPr>
          <p:nvPr/>
        </p:nvCxnSpPr>
        <p:spPr>
          <a:xfrm flipV="1">
            <a:off x="7937654" y="3782971"/>
            <a:ext cx="1505782" cy="268922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2" idx="3"/>
          </p:cNvCxnSpPr>
          <p:nvPr/>
        </p:nvCxnSpPr>
        <p:spPr>
          <a:xfrm flipV="1">
            <a:off x="7503641" y="3729588"/>
            <a:ext cx="1847280" cy="70412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2925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/>
          <p:cNvSpPr/>
          <p:nvPr/>
        </p:nvSpPr>
        <p:spPr>
          <a:xfrm>
            <a:off x="3048" y="4882686"/>
            <a:ext cx="9343239" cy="19593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048" y="812320"/>
            <a:ext cx="9355172" cy="406790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03494" y="8682"/>
            <a:ext cx="11690842" cy="456949"/>
          </a:xfrm>
        </p:spPr>
        <p:txBody>
          <a:bodyPr>
            <a:noAutofit/>
          </a:bodyPr>
          <a:lstStyle/>
          <a:p>
            <a:r>
              <a:rPr lang="en-US" sz="2800" dirty="0"/>
              <a:t>Vision: Integrating </a:t>
            </a:r>
            <a:r>
              <a:rPr lang="en-US" sz="2800" dirty="0" err="1"/>
              <a:t>recency</a:t>
            </a:r>
            <a:r>
              <a:rPr lang="en-US" sz="2800" dirty="0"/>
              <a:t> testing in national policies for HIV testing, disease surveillance and emergency response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2940349" y="989181"/>
            <a:ext cx="1420465" cy="414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HTS client</a:t>
            </a: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3012080" y="1571198"/>
            <a:ext cx="1137619" cy="26421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Rapid Test 1</a:t>
            </a: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2211629" y="2215387"/>
            <a:ext cx="1103535" cy="258000"/>
          </a:xfrm>
          <a:prstGeom prst="roundRect">
            <a:avLst>
              <a:gd name="adj" fmla="val 16667"/>
            </a:avLst>
          </a:prstGeom>
          <a:ln w="1905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Non Reactive</a:t>
            </a: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H="1">
            <a:off x="3612157" y="1412458"/>
            <a:ext cx="664" cy="18706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AutoShape 15"/>
          <p:cNvSpPr>
            <a:spLocks noChangeArrowheads="1"/>
          </p:cNvSpPr>
          <p:nvPr/>
        </p:nvSpPr>
        <p:spPr bwMode="auto">
          <a:xfrm>
            <a:off x="4043629" y="2213589"/>
            <a:ext cx="967034" cy="263595"/>
          </a:xfrm>
          <a:prstGeom prst="roundRect">
            <a:avLst>
              <a:gd name="adj" fmla="val 16667"/>
            </a:avLst>
          </a:prstGeom>
          <a:ln w="19050">
            <a:solidFill>
              <a:srgbClr val="FF000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Reactive</a:t>
            </a:r>
          </a:p>
        </p:txBody>
      </p:sp>
      <p:sp>
        <p:nvSpPr>
          <p:cNvPr id="13" name="Line 19"/>
          <p:cNvSpPr>
            <a:spLocks noChangeShapeType="1"/>
          </p:cNvSpPr>
          <p:nvPr/>
        </p:nvSpPr>
        <p:spPr bwMode="auto">
          <a:xfrm>
            <a:off x="2781346" y="2054050"/>
            <a:ext cx="1785844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Line 20"/>
          <p:cNvSpPr>
            <a:spLocks noChangeShapeType="1"/>
          </p:cNvSpPr>
          <p:nvPr/>
        </p:nvSpPr>
        <p:spPr bwMode="auto">
          <a:xfrm>
            <a:off x="3621285" y="1860348"/>
            <a:ext cx="664" cy="18950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AutoShape 25"/>
          <p:cNvSpPr>
            <a:spLocks noChangeArrowheads="1"/>
          </p:cNvSpPr>
          <p:nvPr/>
        </p:nvSpPr>
        <p:spPr bwMode="auto">
          <a:xfrm>
            <a:off x="3650582" y="2594531"/>
            <a:ext cx="3345192" cy="51017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0" cap="none" spc="0" normalizeH="0" baseline="0" noProof="0" dirty="0">
                <a:ln>
                  <a:noFill/>
                </a:ln>
                <a:uLnTx/>
                <a:uFillTx/>
                <a:latin typeface="Arial"/>
                <a:ea typeface="+mn-ea"/>
                <a:cs typeface="+mn-cs"/>
              </a:rPr>
              <a:t>Rapid Test 2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0" cap="none" spc="0" normalizeH="0" baseline="0" noProof="0" dirty="0">
                <a:ln>
                  <a:noFill/>
                </a:ln>
                <a:uLnTx/>
                <a:uFillTx/>
                <a:latin typeface="Arial"/>
                <a:ea typeface="+mn-ea"/>
                <a:cs typeface="+mn-cs"/>
              </a:rPr>
              <a:t>Rapid Test for Recent Infection </a:t>
            </a:r>
          </a:p>
        </p:txBody>
      </p:sp>
      <p:sp>
        <p:nvSpPr>
          <p:cNvPr id="16" name="Line 27"/>
          <p:cNvSpPr>
            <a:spLocks noChangeShapeType="1"/>
          </p:cNvSpPr>
          <p:nvPr/>
        </p:nvSpPr>
        <p:spPr bwMode="auto">
          <a:xfrm>
            <a:off x="3593144" y="3264247"/>
            <a:ext cx="1663659" cy="304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Line 31"/>
          <p:cNvSpPr>
            <a:spLocks noChangeShapeType="1"/>
          </p:cNvSpPr>
          <p:nvPr/>
        </p:nvSpPr>
        <p:spPr bwMode="auto">
          <a:xfrm flipH="1">
            <a:off x="4554797" y="2468304"/>
            <a:ext cx="1" cy="11298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AutoShape 32"/>
          <p:cNvSpPr>
            <a:spLocks noChangeArrowheads="1"/>
          </p:cNvSpPr>
          <p:nvPr/>
        </p:nvSpPr>
        <p:spPr bwMode="auto">
          <a:xfrm>
            <a:off x="696011" y="3391185"/>
            <a:ext cx="1994838" cy="411996"/>
          </a:xfrm>
          <a:prstGeom prst="roundRect">
            <a:avLst>
              <a:gd name="adj" fmla="val 16667"/>
            </a:avLst>
          </a:prstGeom>
          <a:solidFill>
            <a:schemeClr val="tx1">
              <a:lumMod val="75000"/>
              <a:lumOff val="2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HIV-INDETERMINATE </a:t>
            </a:r>
          </a:p>
        </p:txBody>
      </p:sp>
      <p:sp>
        <p:nvSpPr>
          <p:cNvPr id="19" name="AutoShape 33"/>
          <p:cNvSpPr>
            <a:spLocks noChangeArrowheads="1"/>
          </p:cNvSpPr>
          <p:nvPr/>
        </p:nvSpPr>
        <p:spPr bwMode="auto">
          <a:xfrm>
            <a:off x="4592562" y="3434760"/>
            <a:ext cx="1215346" cy="28507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kern="0" noProof="0" dirty="0">
                <a:solidFill>
                  <a:srgbClr val="000000"/>
                </a:solidFill>
                <a:latin typeface="Arial"/>
              </a:rPr>
              <a:t>Reactive</a:t>
            </a:r>
            <a:endParaRPr kumimoji="0" lang="en-US" alt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AutoShape 35"/>
          <p:cNvSpPr>
            <a:spLocks noChangeArrowheads="1"/>
          </p:cNvSpPr>
          <p:nvPr/>
        </p:nvSpPr>
        <p:spPr bwMode="auto">
          <a:xfrm>
            <a:off x="3062162" y="3443889"/>
            <a:ext cx="1406358" cy="26688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Non Reactive</a:t>
            </a:r>
          </a:p>
        </p:txBody>
      </p:sp>
      <p:sp>
        <p:nvSpPr>
          <p:cNvPr id="21" name="AutoShape 37"/>
          <p:cNvSpPr>
            <a:spLocks noChangeArrowheads="1"/>
          </p:cNvSpPr>
          <p:nvPr/>
        </p:nvSpPr>
        <p:spPr bwMode="auto">
          <a:xfrm>
            <a:off x="4360814" y="5344592"/>
            <a:ext cx="2059440" cy="31594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0" cap="none" spc="0" normalizeH="0" baseline="0" noProof="0" dirty="0">
                <a:ln>
                  <a:noFill/>
                </a:ln>
                <a:uLnTx/>
                <a:uFillTx/>
                <a:latin typeface="Arial"/>
                <a:ea typeface="+mn-ea"/>
                <a:cs typeface="+mn-cs"/>
              </a:rPr>
              <a:t>Viral load test</a:t>
            </a:r>
          </a:p>
        </p:txBody>
      </p:sp>
      <p:sp>
        <p:nvSpPr>
          <p:cNvPr id="23" name="AutoShape 58"/>
          <p:cNvSpPr>
            <a:spLocks noChangeArrowheads="1"/>
          </p:cNvSpPr>
          <p:nvPr/>
        </p:nvSpPr>
        <p:spPr bwMode="auto">
          <a:xfrm>
            <a:off x="578734" y="2161660"/>
            <a:ext cx="1474147" cy="404028"/>
          </a:xfrm>
          <a:prstGeom prst="roundRect">
            <a:avLst>
              <a:gd name="adj" fmla="val 16667"/>
            </a:avLst>
          </a:prstGeom>
          <a:solidFill>
            <a:schemeClr val="accent3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</a:rPr>
              <a:t>HIV-NEGATIVE</a:t>
            </a:r>
          </a:p>
        </p:txBody>
      </p:sp>
      <p:sp>
        <p:nvSpPr>
          <p:cNvPr id="24" name="AutoShape 55"/>
          <p:cNvSpPr>
            <a:spLocks noChangeArrowheads="1"/>
          </p:cNvSpPr>
          <p:nvPr/>
        </p:nvSpPr>
        <p:spPr bwMode="auto">
          <a:xfrm>
            <a:off x="4811724" y="4129177"/>
            <a:ext cx="1672649" cy="3116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kern="0" dirty="0">
                <a:solidFill>
                  <a:srgbClr val="000000"/>
                </a:solidFill>
                <a:latin typeface="Arial"/>
              </a:rPr>
              <a:t>Long-term</a:t>
            </a:r>
            <a:r>
              <a:rPr kumimoji="0" lang="en-US" altLang="en-US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line absent</a:t>
            </a:r>
          </a:p>
        </p:txBody>
      </p:sp>
      <p:cxnSp>
        <p:nvCxnSpPr>
          <p:cNvPr id="25" name="Straight Arrow Connector 24"/>
          <p:cNvCxnSpPr>
            <a:stCxn id="10" idx="1"/>
          </p:cNvCxnSpPr>
          <p:nvPr/>
        </p:nvCxnSpPr>
        <p:spPr>
          <a:xfrm flipH="1">
            <a:off x="2048407" y="2344387"/>
            <a:ext cx="163222" cy="593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2737804" y="3568563"/>
            <a:ext cx="27740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Line 22"/>
          <p:cNvSpPr>
            <a:spLocks noChangeShapeType="1"/>
          </p:cNvSpPr>
          <p:nvPr/>
        </p:nvSpPr>
        <p:spPr bwMode="auto">
          <a:xfrm>
            <a:off x="2781346" y="2049854"/>
            <a:ext cx="0" cy="14688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Line 31"/>
          <p:cNvSpPr>
            <a:spLocks noChangeShapeType="1"/>
          </p:cNvSpPr>
          <p:nvPr/>
        </p:nvSpPr>
        <p:spPr bwMode="auto">
          <a:xfrm>
            <a:off x="4579626" y="3121160"/>
            <a:ext cx="12935" cy="14460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" name="Line 22"/>
          <p:cNvSpPr>
            <a:spLocks noChangeShapeType="1"/>
          </p:cNvSpPr>
          <p:nvPr/>
        </p:nvSpPr>
        <p:spPr bwMode="auto">
          <a:xfrm>
            <a:off x="3593144" y="3258226"/>
            <a:ext cx="0" cy="17653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Line 22"/>
          <p:cNvSpPr>
            <a:spLocks noChangeShapeType="1"/>
          </p:cNvSpPr>
          <p:nvPr/>
        </p:nvSpPr>
        <p:spPr bwMode="auto">
          <a:xfrm>
            <a:off x="5253103" y="3267291"/>
            <a:ext cx="0" cy="17653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5083862" y="3723624"/>
            <a:ext cx="680396" cy="362504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AutoShape 55"/>
          <p:cNvSpPr>
            <a:spLocks noChangeArrowheads="1"/>
          </p:cNvSpPr>
          <p:nvPr/>
        </p:nvSpPr>
        <p:spPr bwMode="auto">
          <a:xfrm>
            <a:off x="3039097" y="4130111"/>
            <a:ext cx="1629547" cy="3128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Long-term line present</a:t>
            </a:r>
          </a:p>
        </p:txBody>
      </p:sp>
      <p:sp>
        <p:nvSpPr>
          <p:cNvPr id="35" name="AutoShape 55"/>
          <p:cNvSpPr>
            <a:spLocks noChangeArrowheads="1"/>
          </p:cNvSpPr>
          <p:nvPr/>
        </p:nvSpPr>
        <p:spPr bwMode="auto">
          <a:xfrm>
            <a:off x="3523518" y="6059913"/>
            <a:ext cx="1631362" cy="35765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RNA &lt;1,000 copies/mL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5815188" y="3544278"/>
            <a:ext cx="267455" cy="593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AutoShape 58"/>
          <p:cNvSpPr>
            <a:spLocks noChangeArrowheads="1"/>
          </p:cNvSpPr>
          <p:nvPr/>
        </p:nvSpPr>
        <p:spPr bwMode="auto">
          <a:xfrm>
            <a:off x="6081801" y="3351318"/>
            <a:ext cx="1992860" cy="418188"/>
          </a:xfrm>
          <a:prstGeom prst="roundRect">
            <a:avLst>
              <a:gd name="adj" fmla="val 16667"/>
            </a:avLst>
          </a:prstGeom>
          <a:solidFill>
            <a:schemeClr val="accent3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</a:rPr>
              <a:t>HIV-POSITIVE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390534" y="884999"/>
            <a:ext cx="4200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HIV testing services site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(facility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or community)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1" name="Line 22"/>
          <p:cNvSpPr>
            <a:spLocks noChangeShapeType="1"/>
          </p:cNvSpPr>
          <p:nvPr/>
        </p:nvSpPr>
        <p:spPr bwMode="auto">
          <a:xfrm>
            <a:off x="4558142" y="2049854"/>
            <a:ext cx="0" cy="14688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4054846" y="3744778"/>
            <a:ext cx="864457" cy="359352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9885928" y="812320"/>
            <a:ext cx="2301475" cy="5940088"/>
          </a:xfrm>
          <a:prstGeom prst="rect">
            <a:avLst/>
          </a:prstGeom>
          <a:solidFill>
            <a:srgbClr val="CCFFCC">
              <a:alpha val="39000"/>
            </a:srgb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9A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latin typeface="Arial"/>
              </a:rPr>
              <a:t>National M&amp;E Systems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1" dirty="0">
              <a:latin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1" dirty="0">
              <a:latin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1" dirty="0">
              <a:latin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latin typeface="Arial"/>
              </a:rPr>
              <a:t>Notifiable Disease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Reporting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1" dirty="0">
              <a:latin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latin typeface="Arial"/>
              </a:rPr>
              <a:t>Public Health Surveillance and Response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1" dirty="0">
              <a:latin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1" dirty="0">
              <a:latin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1" dirty="0">
              <a:latin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1" dirty="0">
              <a:latin typeface="Arial"/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 flipH="1">
            <a:off x="4579646" y="5696155"/>
            <a:ext cx="470299" cy="313684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AutoShape 55"/>
          <p:cNvSpPr>
            <a:spLocks noChangeArrowheads="1"/>
          </p:cNvSpPr>
          <p:nvPr/>
        </p:nvSpPr>
        <p:spPr bwMode="auto">
          <a:xfrm>
            <a:off x="5319011" y="6053307"/>
            <a:ext cx="1676762" cy="34460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kern="0" dirty="0">
                <a:solidFill>
                  <a:srgbClr val="000000"/>
                </a:solidFill>
                <a:latin typeface="Arial"/>
              </a:rPr>
              <a:t>RNA ≥ 1,000 </a:t>
            </a:r>
            <a:r>
              <a:rPr kumimoji="0" lang="en-US" altLang="en-US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copies/mL</a:t>
            </a: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5591982" y="5705192"/>
            <a:ext cx="356933" cy="330056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88216" y="4969219"/>
            <a:ext cx="2693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000000"/>
                </a:solidFill>
                <a:latin typeface="Arial"/>
              </a:rPr>
              <a:t>Viral load laboratory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cxnSp>
        <p:nvCxnSpPr>
          <p:cNvPr id="82" name="Straight Arrow Connector 81"/>
          <p:cNvCxnSpPr/>
          <p:nvPr/>
        </p:nvCxnSpPr>
        <p:spPr>
          <a:xfrm>
            <a:off x="5405402" y="4466751"/>
            <a:ext cx="0" cy="81902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H="1">
            <a:off x="2737803" y="4324239"/>
            <a:ext cx="27740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AutoShape 32"/>
          <p:cNvSpPr>
            <a:spLocks noChangeArrowheads="1"/>
          </p:cNvSpPr>
          <p:nvPr/>
        </p:nvSpPr>
        <p:spPr bwMode="auto">
          <a:xfrm>
            <a:off x="676878" y="4112024"/>
            <a:ext cx="1994838" cy="411996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HIV-LONGTERM</a:t>
            </a:r>
          </a:p>
        </p:txBody>
      </p:sp>
      <p:cxnSp>
        <p:nvCxnSpPr>
          <p:cNvPr id="97" name="Straight Arrow Connector 96"/>
          <p:cNvCxnSpPr/>
          <p:nvPr/>
        </p:nvCxnSpPr>
        <p:spPr>
          <a:xfrm>
            <a:off x="6484374" y="4252896"/>
            <a:ext cx="267455" cy="593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AutoShape 58"/>
          <p:cNvSpPr>
            <a:spLocks noChangeArrowheads="1"/>
          </p:cNvSpPr>
          <p:nvPr/>
        </p:nvSpPr>
        <p:spPr bwMode="auto">
          <a:xfrm>
            <a:off x="6773798" y="4048563"/>
            <a:ext cx="1992860" cy="418188"/>
          </a:xfrm>
          <a:prstGeom prst="roundRect">
            <a:avLst>
              <a:gd name="adj" fmla="val 16667"/>
            </a:avLst>
          </a:prstGeom>
          <a:solidFill>
            <a:srgbClr val="BC8FD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050" b="1" kern="0" dirty="0">
                <a:solidFill>
                  <a:srgbClr val="FFFFFF"/>
                </a:solidFill>
                <a:latin typeface="Arial"/>
              </a:rPr>
              <a:t>PROBABLE HIV-RECENT</a:t>
            </a:r>
            <a:endParaRPr kumimoji="0" lang="en-US" altLang="en-US" sz="105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uLnTx/>
              <a:uFillTx/>
              <a:latin typeface="Arial"/>
            </a:endParaRPr>
          </a:p>
        </p:txBody>
      </p:sp>
      <p:sp>
        <p:nvSpPr>
          <p:cNvPr id="105" name="AutoShape 32"/>
          <p:cNvSpPr>
            <a:spLocks noChangeArrowheads="1"/>
          </p:cNvSpPr>
          <p:nvPr/>
        </p:nvSpPr>
        <p:spPr bwMode="auto">
          <a:xfrm>
            <a:off x="1251275" y="6026184"/>
            <a:ext cx="1994838" cy="411996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HIV-LONGTERM</a:t>
            </a:r>
          </a:p>
        </p:txBody>
      </p:sp>
      <p:sp>
        <p:nvSpPr>
          <p:cNvPr id="106" name="AutoShape 58"/>
          <p:cNvSpPr>
            <a:spLocks noChangeArrowheads="1"/>
          </p:cNvSpPr>
          <p:nvPr/>
        </p:nvSpPr>
        <p:spPr bwMode="auto">
          <a:xfrm>
            <a:off x="7266494" y="6014388"/>
            <a:ext cx="1992859" cy="41818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050" b="1" kern="0" dirty="0">
                <a:solidFill>
                  <a:srgbClr val="FFFFFF"/>
                </a:solidFill>
                <a:latin typeface="Arial"/>
              </a:rPr>
              <a:t>CONFIRMED </a:t>
            </a:r>
            <a:r>
              <a:rPr kumimoji="0" lang="en-US" alt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Arial"/>
              </a:rPr>
              <a:t>HIV-RECEN</a:t>
            </a:r>
            <a:r>
              <a:rPr kumimoji="0" lang="en-US" alt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</a:rPr>
              <a:t>T</a:t>
            </a:r>
          </a:p>
        </p:txBody>
      </p:sp>
      <p:cxnSp>
        <p:nvCxnSpPr>
          <p:cNvPr id="107" name="Straight Arrow Connector 106"/>
          <p:cNvCxnSpPr/>
          <p:nvPr/>
        </p:nvCxnSpPr>
        <p:spPr>
          <a:xfrm flipH="1">
            <a:off x="3246114" y="6275955"/>
            <a:ext cx="27740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6999519" y="6222645"/>
            <a:ext cx="267455" cy="593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>
            <a:off x="9378814" y="3803181"/>
            <a:ext cx="50711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1964238"/>
      </p:ext>
    </p:extLst>
  </p:cSld>
  <p:clrMapOvr>
    <a:masterClrMapping/>
  </p:clrMapOvr>
</p:sld>
</file>

<file path=ppt/theme/theme1.xml><?xml version="1.0" encoding="utf-8"?>
<a:theme xmlns:a="http://schemas.openxmlformats.org/drawingml/2006/main" name="PEPFAR1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PEPFA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PFAR1" id="{F6A23292-5298-442B-A2B9-0C25FE4A6C11}" vid="{E7909BB5-BF34-4920-994C-8165827E4A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522</TotalTime>
  <Words>607</Words>
  <Application>Microsoft Office PowerPoint</Application>
  <PresentationFormat>Widescreen</PresentationFormat>
  <Paragraphs>186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Segoe UI</vt:lpstr>
      <vt:lpstr>Wingdings</vt:lpstr>
      <vt:lpstr>PEPFAR1</vt:lpstr>
      <vt:lpstr>Tracking with Recency Assays to Control the Epidemic (TRACE) Public Health Surveillance and Response : Using Data for Action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Centers for Disease Control and Prevention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PEPFAR’s Public Health Surveillance &amp; Response Initiative: TRACE</dc:title>
  <dc:creator>Kim, Andrea Y. (CDC/DDPHSIS/CGH/DGHT)</dc:creator>
  <cp:lastModifiedBy>Hoege, Deborah L.</cp:lastModifiedBy>
  <cp:revision>46</cp:revision>
  <dcterms:created xsi:type="dcterms:W3CDTF">2019-07-02T01:14:34Z</dcterms:created>
  <dcterms:modified xsi:type="dcterms:W3CDTF">2019-07-21T10:39:03Z</dcterms:modified>
</cp:coreProperties>
</file>